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47480213" r:id="rId5"/>
  </p:sldIdLst>
  <p:sldSz cx="12192000" cy="6858000"/>
  <p:notesSz cx="6865938" cy="9998075"/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0F1B44-10A1-45C6-9E80-F59121950FA7}">
          <p14:sldIdLst/>
        </p14:section>
        <p14:section name="Org Chart" id="{36F78544-BA08-45F1-A68F-6A101A442373}">
          <p14:sldIdLst>
            <p14:sldId id="21474802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orient="horz" pos="3838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pos="6879" userDrawn="1">
          <p15:clr>
            <a:srgbClr val="A4A3A4"/>
          </p15:clr>
        </p15:guide>
        <p15:guide id="9" pos="75" userDrawn="1">
          <p15:clr>
            <a:srgbClr val="A4A3A4"/>
          </p15:clr>
        </p15:guide>
        <p15:guide id="10" orient="horz" pos="2183" userDrawn="1">
          <p15:clr>
            <a:srgbClr val="A4A3A4"/>
          </p15:clr>
        </p15:guide>
        <p15:guide id="11" orient="horz" pos="1253" userDrawn="1">
          <p15:clr>
            <a:srgbClr val="A4A3A4"/>
          </p15:clr>
        </p15:guide>
        <p15:guide id="12" orient="horz" pos="17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A0D014-EA7E-C54A-2339-9EBBD18A2F42}" name="Ronald Kraule (ROK)" initials="RK" userId="S::ROK@europaeiske.dk::b78793d3-b19a-4491-85bc-77823e968851" providerId="AD"/>
  <p188:author id="{97B8448A-6D7A-929D-2D7C-FFEC79DF5918}" name="Frederik Mørch (FMO)" initials="FM" userId="S::fmo@europaeiske.dk::7e13efa0-c0b8-4701-8326-f5b4ef118f14" providerId="AD"/>
  <p188:author id="{DFE42792-1D14-C170-3B52-80887D83DF71}" name="Ronald Kraule (ROK)" initials="R(" userId="S::rok_erv.dk#ext#@myergo.onmicrosoft.com::76e97808-6583-4123-bd8a-64349f256f5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d2da287a3d26ba9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C000"/>
    <a:srgbClr val="F3C591"/>
    <a:srgbClr val="084A53"/>
    <a:srgbClr val="DBACCC"/>
    <a:srgbClr val="8E0038"/>
    <a:srgbClr val="E87A16"/>
    <a:srgbClr val="B5E4E8"/>
    <a:srgbClr val="FF0000"/>
    <a:srgbClr val="CE5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78E63-8B49-4511-85AD-F9D10656CEAE}" v="3" dt="2026-02-24T12:15:25.600"/>
  </p1510:revLst>
</p1510:revInfo>
</file>

<file path=ppt/tableStyles.xml><?xml version="1.0" encoding="utf-8"?>
<a:tblStyleLst xmlns:a="http://schemas.openxmlformats.org/drawingml/2006/main" def="{0474CB94-2145-4D7F-93BC-3DBECF106B36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474CB94-2145-4D7F-93BC-3DBECF106B36}" styleName="ERG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2"/>
              </a:solidFill>
            </a:ln>
          </a:top>
          <a:bottom>
            <a:ln w="9525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>
        <a:schemeClr val="lt1"/>
      </a:tcTxStyle>
      <a:tcStyle>
        <a:tcBdr>
          <a:top>
            <a:ln w="9525" cmpd="sng">
              <a:solidFill>
                <a:schemeClr val="accent2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/>
      <a:tcStyle>
        <a:tcBdr>
          <a:bottom>
            <a:ln w="9525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5101" autoAdjust="0"/>
  </p:normalViewPr>
  <p:slideViewPr>
    <p:cSldViewPr snapToGrid="0">
      <p:cViewPr varScale="1">
        <p:scale>
          <a:sx n="105" d="100"/>
          <a:sy n="105" d="100"/>
        </p:scale>
        <p:origin x="564" y="108"/>
      </p:cViewPr>
      <p:guideLst>
        <p:guide orient="horz" pos="1139"/>
        <p:guide orient="horz" pos="3838"/>
        <p:guide pos="3840"/>
        <p:guide pos="6879"/>
        <p:guide pos="75"/>
        <p:guide orient="horz" pos="2183"/>
        <p:guide orient="horz" pos="1253"/>
        <p:guide orient="horz" pos="170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berg Christine - ERGO Forsikring A S" userId="09491f0a-1a50-4be3-937f-2139a49f98b5" providerId="ADAL" clId="{DFAE1397-5394-4F6C-AC34-13B79C30B113}"/>
    <pc:docChg chg="custSel modSld">
      <pc:chgData name="Lindberg Christine - ERGO Forsikring A S" userId="09491f0a-1a50-4be3-937f-2139a49f98b5" providerId="ADAL" clId="{DFAE1397-5394-4F6C-AC34-13B79C30B113}" dt="2026-02-24T12:52:49.499" v="115" actId="20577"/>
      <pc:docMkLst>
        <pc:docMk/>
      </pc:docMkLst>
      <pc:sldChg chg="addSp modSp mod">
        <pc:chgData name="Lindberg Christine - ERGO Forsikring A S" userId="09491f0a-1a50-4be3-937f-2139a49f98b5" providerId="ADAL" clId="{DFAE1397-5394-4F6C-AC34-13B79C30B113}" dt="2026-02-24T12:52:49.499" v="115" actId="20577"/>
        <pc:sldMkLst>
          <pc:docMk/>
          <pc:sldMk cId="930905537" sldId="2147480213"/>
        </pc:sldMkLst>
        <pc:spChg chg="mod">
          <ac:chgData name="Lindberg Christine - ERGO Forsikring A S" userId="09491f0a-1a50-4be3-937f-2139a49f98b5" providerId="ADAL" clId="{DFAE1397-5394-4F6C-AC34-13B79C30B113}" dt="2026-02-24T12:52:49.499" v="115" actId="20577"/>
          <ac:spMkLst>
            <pc:docMk/>
            <pc:sldMk cId="930905537" sldId="2147480213"/>
            <ac:spMk id="187" creationId="{4C12C3EE-86B4-AEF7-25AC-96766548B692}"/>
          </ac:spMkLst>
        </pc:spChg>
        <pc:spChg chg="mod">
          <ac:chgData name="Lindberg Christine - ERGO Forsikring A S" userId="09491f0a-1a50-4be3-937f-2139a49f98b5" providerId="ADAL" clId="{DFAE1397-5394-4F6C-AC34-13B79C30B113}" dt="2026-02-24T12:52:24.764" v="113" actId="1036"/>
          <ac:spMkLst>
            <pc:docMk/>
            <pc:sldMk cId="930905537" sldId="2147480213"/>
            <ac:spMk id="303" creationId="{4ED1CEA3-ADF3-397C-FFEC-D31CBD8DCE35}"/>
          </ac:spMkLst>
        </pc:spChg>
        <pc:spChg chg="mod">
          <ac:chgData name="Lindberg Christine - ERGO Forsikring A S" userId="09491f0a-1a50-4be3-937f-2139a49f98b5" providerId="ADAL" clId="{DFAE1397-5394-4F6C-AC34-13B79C30B113}" dt="2026-02-24T12:51:39.508" v="36" actId="20577"/>
          <ac:spMkLst>
            <pc:docMk/>
            <pc:sldMk cId="930905537" sldId="2147480213"/>
            <ac:spMk id="305" creationId="{ABA790DA-37C4-EC87-15D1-A18080B32B92}"/>
          </ac:spMkLst>
        </pc:spChg>
        <pc:spChg chg="mod">
          <ac:chgData name="Lindberg Christine - ERGO Forsikring A S" userId="09491f0a-1a50-4be3-937f-2139a49f98b5" providerId="ADAL" clId="{DFAE1397-5394-4F6C-AC34-13B79C30B113}" dt="2026-02-24T12:51:51.899" v="74" actId="20577"/>
          <ac:spMkLst>
            <pc:docMk/>
            <pc:sldMk cId="930905537" sldId="2147480213"/>
            <ac:spMk id="313" creationId="{6CBF6353-55AA-0580-2392-6EB16ED8F059}"/>
          </ac:spMkLst>
        </pc:spChg>
        <pc:spChg chg="mod">
          <ac:chgData name="Lindberg Christine - ERGO Forsikring A S" userId="09491f0a-1a50-4be3-937f-2139a49f98b5" providerId="ADAL" clId="{DFAE1397-5394-4F6C-AC34-13B79C30B113}" dt="2026-02-24T12:51:45.890" v="55" actId="20577"/>
          <ac:spMkLst>
            <pc:docMk/>
            <pc:sldMk cId="930905537" sldId="2147480213"/>
            <ac:spMk id="342" creationId="{985C137D-56B2-7B59-BC8B-7C7976431954}"/>
          </ac:spMkLst>
        </pc:spChg>
        <pc:cxnChg chg="add mod">
          <ac:chgData name="Lindberg Christine - ERGO Forsikring A S" userId="09491f0a-1a50-4be3-937f-2139a49f98b5" providerId="ADAL" clId="{DFAE1397-5394-4F6C-AC34-13B79C30B113}" dt="2026-02-24T12:14:18.704" v="1" actId="14100"/>
          <ac:cxnSpMkLst>
            <pc:docMk/>
            <pc:sldMk cId="930905537" sldId="2147480213"/>
            <ac:cxnSpMk id="17" creationId="{77BBC608-3EDB-C9DC-BD0E-3EFB38C25DCC}"/>
          </ac:cxnSpMkLst>
        </pc:cxnChg>
        <pc:cxnChg chg="add mod">
          <ac:chgData name="Lindberg Christine - ERGO Forsikring A S" userId="09491f0a-1a50-4be3-937f-2139a49f98b5" providerId="ADAL" clId="{DFAE1397-5394-4F6C-AC34-13B79C30B113}" dt="2026-02-24T12:15:03.307" v="5" actId="14100"/>
          <ac:cxnSpMkLst>
            <pc:docMk/>
            <pc:sldMk cId="930905537" sldId="2147480213"/>
            <ac:cxnSpMk id="23" creationId="{342C8635-70EE-117B-F3CC-BA5E0C96C96D}"/>
          </ac:cxnSpMkLst>
        </pc:cxnChg>
        <pc:cxnChg chg="add mod">
          <ac:chgData name="Lindberg Christine - ERGO Forsikring A S" userId="09491f0a-1a50-4be3-937f-2139a49f98b5" providerId="ADAL" clId="{DFAE1397-5394-4F6C-AC34-13B79C30B113}" dt="2026-02-24T12:15:11.818" v="6"/>
          <ac:cxnSpMkLst>
            <pc:docMk/>
            <pc:sldMk cId="930905537" sldId="2147480213"/>
            <ac:cxnSpMk id="25" creationId="{428924F2-9D79-4129-B1B6-960A4B4EAEA4}"/>
          </ac:cxnSpMkLst>
        </pc:cxnChg>
        <pc:cxnChg chg="add mod">
          <ac:chgData name="Lindberg Christine - ERGO Forsikring A S" userId="09491f0a-1a50-4be3-937f-2139a49f98b5" providerId="ADAL" clId="{DFAE1397-5394-4F6C-AC34-13B79C30B113}" dt="2026-02-24T12:15:34.891" v="9" actId="1076"/>
          <ac:cxnSpMkLst>
            <pc:docMk/>
            <pc:sldMk cId="930905537" sldId="2147480213"/>
            <ac:cxnSpMk id="26" creationId="{90AF382E-F7BD-CA39-7539-2A33F3B39DC1}"/>
          </ac:cxnSpMkLst>
        </pc:cxnChg>
        <pc:cxnChg chg="mod">
          <ac:chgData name="Lindberg Christine - ERGO Forsikring A S" userId="09491f0a-1a50-4be3-937f-2139a49f98b5" providerId="ADAL" clId="{DFAE1397-5394-4F6C-AC34-13B79C30B113}" dt="2026-02-24T12:52:24.764" v="113" actId="1036"/>
          <ac:cxnSpMkLst>
            <pc:docMk/>
            <pc:sldMk cId="930905537" sldId="2147480213"/>
            <ac:cxnSpMk id="316" creationId="{A4404B40-5F01-287F-0E42-5F4E5AF9321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40B2F15-1803-46E9-A5B9-BF504D6ACC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5BC1D0-0994-4F9B-BC32-5436C2E943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36D028CA-30F8-4C47-AA9C-8857B5AAEA36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7E42F7-C0F0-4B58-90AA-C47AACA5E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5F237E-7B05-4825-A411-B1CA0B9250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4C14E43C-B148-43FC-B471-57E99372759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523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178ECB18-71D0-4CD0-848A-CD624607BE01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8BEF2115-15F4-4196-B407-8AC7E81EB69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535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narrativ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BC0E736F-9F8D-B467-0A4F-1FD3C6209F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145697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BC0E736F-9F8D-B467-0A4F-1FD3C6209F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F073BB25-145E-4DB3-BC02-1F011D323967}"/>
              </a:ext>
            </a:extLst>
          </p:cNvPr>
          <p:cNvSpPr>
            <a:spLocks noGrp="1"/>
          </p:cNvSpPr>
          <p:nvPr>
            <p:ph type="body" sz="quarter" idx="5" hasCustomPrompt="1"/>
          </p:nvPr>
        </p:nvSpPr>
        <p:spPr>
          <a:xfrm>
            <a:off x="0" y="0"/>
            <a:ext cx="4079875" cy="6858000"/>
          </a:xfrm>
          <a:prstGeom prst="rect">
            <a:avLst/>
          </a:prstGeom>
          <a:solidFill>
            <a:srgbClr val="E4D6E4"/>
          </a:solidFill>
        </p:spPr>
        <p:txBody>
          <a:bodyPr anchor="b"/>
          <a:lstStyle>
            <a:lvl1pPr algn="r"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.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9C2799B9-3D0F-4814-A4FB-7EF952F65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7875" y="1484313"/>
            <a:ext cx="7308188" cy="1329595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4800" b="1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20" name="Untertitel 2">
            <a:extLst>
              <a:ext uri="{FF2B5EF4-FFF2-40B4-BE49-F238E27FC236}">
                <a16:creationId xmlns:a16="http://schemas.microsoft.com/office/drawing/2014/main" id="{9CFF5CB8-3C2F-4E91-A2EC-1A70E5BAEB7D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4367875" y="2922041"/>
            <a:ext cx="7308188" cy="374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9" name="Datumsplatzhalter 1">
            <a:extLst>
              <a:ext uri="{FF2B5EF4-FFF2-40B4-BE49-F238E27FC236}">
                <a16:creationId xmlns:a16="http://schemas.microsoft.com/office/drawing/2014/main" id="{64DB3CE4-A5ED-48A9-BE56-2370D0DC0233}"/>
              </a:ext>
            </a:extLst>
          </p:cNvPr>
          <p:cNvSpPr>
            <a:spLocks noGrp="1"/>
          </p:cNvSpPr>
          <p:nvPr>
            <p:ph type="dt" sz="half" idx="9"/>
          </p:nvPr>
        </p:nvSpPr>
        <p:spPr>
          <a:xfrm>
            <a:off x="4367877" y="6093280"/>
            <a:ext cx="7308187" cy="2154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4679432-DB18-4F4C-8FCB-FFBA90B10A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-241160"/>
            <a:ext cx="5549462" cy="241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6"/>
                </a:solidFill>
              </a14:hiddenFill>
            </a:ext>
          </a:extLst>
        </p:spPr>
        <p:txBody>
          <a:bodyPr/>
          <a:lstStyle>
            <a:lvl1pPr>
              <a:defRPr sz="1000" b="1"/>
            </a:lvl1pPr>
          </a:lstStyle>
          <a:p>
            <a:pPr lvl="0"/>
            <a:r>
              <a:rPr lang="en-GB"/>
              <a:t>&gt; Set background colour to purple, green, ice-blue, yellow or orange (see colour wheel)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91620BF-B0C6-4B21-9098-5CF38826CBD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 rot="20700000">
            <a:off x="9838074" y="3885677"/>
            <a:ext cx="1835188" cy="1835189"/>
          </a:xfrm>
          <a:custGeom>
            <a:avLst/>
            <a:gdLst>
              <a:gd name="connsiteX0" fmla="*/ 1190458 w 1835188"/>
              <a:gd name="connsiteY0" fmla="*/ 41254 h 1835189"/>
              <a:gd name="connsiteX1" fmla="*/ 1835188 w 1835188"/>
              <a:gd name="connsiteY1" fmla="*/ 917594 h 1835189"/>
              <a:gd name="connsiteX2" fmla="*/ 917594 w 1835188"/>
              <a:gd name="connsiteY2" fmla="*/ 1835189 h 1835189"/>
              <a:gd name="connsiteX3" fmla="*/ 0 w 1835188"/>
              <a:gd name="connsiteY3" fmla="*/ 917595 h 1835189"/>
              <a:gd name="connsiteX4" fmla="*/ 917594 w 1835188"/>
              <a:gd name="connsiteY4" fmla="*/ 0 h 1835189"/>
              <a:gd name="connsiteX5" fmla="*/ 1190458 w 1835188"/>
              <a:gd name="connsiteY5" fmla="*/ 41254 h 183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5188" h="1835189">
                <a:moveTo>
                  <a:pt x="1190458" y="41254"/>
                </a:moveTo>
                <a:cubicBezTo>
                  <a:pt x="1563981" y="157432"/>
                  <a:pt x="1835188" y="505841"/>
                  <a:pt x="1835188" y="917594"/>
                </a:cubicBezTo>
                <a:cubicBezTo>
                  <a:pt x="1835188" y="1424367"/>
                  <a:pt x="1424367" y="1835188"/>
                  <a:pt x="917594" y="1835189"/>
                </a:cubicBezTo>
                <a:cubicBezTo>
                  <a:pt x="410821" y="1835188"/>
                  <a:pt x="0" y="1424368"/>
                  <a:pt x="0" y="917595"/>
                </a:cubicBezTo>
                <a:cubicBezTo>
                  <a:pt x="0" y="410822"/>
                  <a:pt x="410821" y="1"/>
                  <a:pt x="917594" y="0"/>
                </a:cubicBezTo>
                <a:cubicBezTo>
                  <a:pt x="1012614" y="0"/>
                  <a:pt x="1104261" y="14443"/>
                  <a:pt x="1190458" y="41254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none" anchor="ctr" anchorCtr="0">
            <a:noAutofit/>
          </a:bodyPr>
          <a:lstStyle>
            <a:lvl1pPr algn="ctr">
              <a:defRPr sz="2400" b="1">
                <a:solidFill>
                  <a:schemeClr val="bg1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400" b="1">
                <a:solidFill>
                  <a:schemeClr val="bg1"/>
                </a:solidFill>
              </a:defRPr>
            </a:lvl3pPr>
            <a:lvl4pPr>
              <a:defRPr sz="2400" b="1">
                <a:solidFill>
                  <a:schemeClr val="bg1"/>
                </a:solidFill>
              </a:defRPr>
            </a:lvl4pPr>
            <a:lvl5pPr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GB" err="1"/>
              <a:t>Classifi</a:t>
            </a:r>
            <a:r>
              <a:rPr lang="en-GB"/>
              <a:t>-</a:t>
            </a:r>
            <a:br>
              <a:rPr lang="en-GB"/>
            </a:br>
            <a:r>
              <a:rPr lang="en-GB"/>
              <a:t>cation</a:t>
            </a:r>
          </a:p>
        </p:txBody>
      </p:sp>
      <p:sp>
        <p:nvSpPr>
          <p:cNvPr id="2" name="Textplatzhalter 14">
            <a:extLst>
              <a:ext uri="{FF2B5EF4-FFF2-40B4-BE49-F238E27FC236}">
                <a16:creationId xmlns:a16="http://schemas.microsoft.com/office/drawing/2014/main" id="{848D8C75-04DF-79BC-923E-9233166250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67875" y="486000"/>
            <a:ext cx="2545200" cy="194540"/>
          </a:xfr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A1DF98A-B4B8-5B64-8AC3-77B7C00FB402}"/>
              </a:ext>
            </a:extLst>
          </p:cNvPr>
          <p:cNvSpPr>
            <a:spLocks noGrp="1"/>
          </p:cNvSpPr>
          <p:nvPr>
            <p:ph type="body" sz="quarter" idx="8" hasCustomPrompt="1"/>
          </p:nvPr>
        </p:nvSpPr>
        <p:spPr bwMode="black">
          <a:xfrm>
            <a:off x="10112400" y="489600"/>
            <a:ext cx="1551600" cy="856800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640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7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ACC556BC-3EC2-BBD1-5862-3A4C8D882BE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37642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ACC556BC-3EC2-BBD1-5862-3A4C8D882B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F470783-0594-4881-AE7B-9E471572C15D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15939" y="205524"/>
            <a:ext cx="9270042" cy="1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D1AFF7-7E06-47F8-B4D5-DBAED614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2F7CF-964B-482B-B9A0-B95A54DB9F4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53BCA40-1C29-47F7-8E29-FE4F0D92E4B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41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ADF23D99-3C73-35A1-C71E-D9005BA7A35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8621040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16" imgH="416" progId="TCLayout.ActiveDocument.1">
                  <p:embed/>
                </p:oleObj>
              </mc:Choice>
              <mc:Fallback>
                <p:oleObj name="think-cell Slide" r:id="rId5" imgW="416" imgH="416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ADF23D99-3C73-35A1-C71E-D9005BA7A3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A222060D-F265-4070-935A-DD7D60D8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76250"/>
            <a:ext cx="9270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40C0F1-19AC-45BB-9D36-E37AA08D3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7" y="1484313"/>
            <a:ext cx="11160125" cy="469265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D1588BD-8D5F-4D4A-81B7-92D08AA76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2400" y="6516000"/>
            <a:ext cx="486000" cy="154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807E6F"/>
                </a:solidFill>
              </a:defRPr>
            </a:lvl1pPr>
          </a:lstStyle>
          <a:p>
            <a:fld id="{353BCA40-1C29-47F7-8E29-FE4F0D92E4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F963C54-1A4A-334B-FE07-ECFCDD41643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8921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(C3) Confidential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A9F86FB8-6C6D-1B75-46E4-D2A8006B1BA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454641" y="499272"/>
            <a:ext cx="1221422" cy="67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54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4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800"/>
        </a:spcBef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96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6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92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indent="0" algn="l" defTabSz="914400" rtl="0" eaLnBrk="1" latinLnBrk="0" hangingPunct="1">
        <a:lnSpc>
          <a:spcPct val="110000"/>
        </a:lnSpc>
        <a:spcBef>
          <a:spcPts val="80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96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476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692000" indent="-180000" algn="l" defTabSz="914400" rtl="0" eaLnBrk="1" latinLnBrk="0" hangingPunct="1">
        <a:lnSpc>
          <a:spcPct val="110000"/>
        </a:lnSpc>
        <a:spcBef>
          <a:spcPts val="600"/>
        </a:spcBef>
        <a:buClr>
          <a:schemeClr val="tx1"/>
        </a:buClr>
        <a:buSzPct val="90000"/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7355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orient="horz" pos="3896" userDrawn="1">
          <p15:clr>
            <a:srgbClr val="F26B43"/>
          </p15:clr>
        </p15:guide>
        <p15:guide id="7" orient="horz" pos="3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CB197-D978-7652-2135-BA2361812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DDFA9E89-B205-99A1-70E0-83B822E8EFC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DFA9E89-B205-99A1-70E0-83B822E8E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FBB99F-CD3E-B543-C09C-E0B3669C0D2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en-DK" dirty="0"/>
              <a:t>ERGO </a:t>
            </a:r>
            <a:r>
              <a:rPr lang="en-US" dirty="0"/>
              <a:t>Forsikring A/S</a:t>
            </a:r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9036FB-B793-236B-AD1B-F089FF36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034" y="523943"/>
            <a:ext cx="9630733" cy="720000"/>
          </a:xfrm>
        </p:spPr>
        <p:txBody>
          <a:bodyPr vert="horz"/>
          <a:lstStyle/>
          <a:p>
            <a:r>
              <a:rPr lang="en-GB" sz="2300" noProof="0" dirty="0"/>
              <a:t>Organizational chart (legal view) | </a:t>
            </a:r>
            <a:r>
              <a:rPr lang="en-GB" sz="2300" dirty="0"/>
              <a:t>20.02.</a:t>
            </a:r>
            <a:r>
              <a:rPr lang="en-GB" sz="2300" noProof="0" dirty="0"/>
              <a:t>2026</a:t>
            </a:r>
            <a:endParaRPr lang="en-DK" sz="2300" b="0" dirty="0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A7FF6D2-F7B0-BEE2-24F5-0D78CCC627D7}"/>
              </a:ext>
            </a:extLst>
          </p:cNvPr>
          <p:cNvSpPr>
            <a:spLocks/>
          </p:cNvSpPr>
          <p:nvPr/>
        </p:nvSpPr>
        <p:spPr>
          <a:xfrm>
            <a:off x="7951622" y="3937249"/>
            <a:ext cx="751493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DK" sz="800" kern="0" dirty="0">
                <a:ea typeface="+mn-lt"/>
                <a:cs typeface="+mn-lt"/>
              </a:rPr>
              <a:t>Digital</a:t>
            </a:r>
            <a:r>
              <a:rPr lang="da-DK" sz="800" kern="0" dirty="0">
                <a:ea typeface="+mn-lt"/>
                <a:cs typeface="+mn-lt"/>
              </a:rPr>
              <a:t> &amp; </a:t>
            </a:r>
            <a:r>
              <a:rPr lang="en-DK" sz="800" kern="0" dirty="0">
                <a:ea typeface="+mn-lt"/>
                <a:cs typeface="+mn-lt"/>
              </a:rPr>
              <a:t>Martech</a:t>
            </a:r>
            <a:endParaRPr lang="en-US" sz="800" kern="0" dirty="0">
              <a:ea typeface="+mn-lt"/>
              <a:cs typeface="+mn-lt"/>
            </a:endParaRPr>
          </a:p>
        </p:txBody>
      </p:sp>
      <p:sp>
        <p:nvSpPr>
          <p:cNvPr id="163" name="Rectangle 159">
            <a:extLst>
              <a:ext uri="{FF2B5EF4-FFF2-40B4-BE49-F238E27FC236}">
                <a16:creationId xmlns:a16="http://schemas.microsoft.com/office/drawing/2014/main" id="{E75CFA24-C632-FD0E-C880-AE5E01426246}"/>
              </a:ext>
            </a:extLst>
          </p:cNvPr>
          <p:cNvSpPr>
            <a:spLocks/>
          </p:cNvSpPr>
          <p:nvPr/>
        </p:nvSpPr>
        <p:spPr>
          <a:xfrm>
            <a:off x="5242811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de-DE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E-Commerce</a:t>
            </a:r>
          </a:p>
        </p:txBody>
      </p:sp>
      <p:sp>
        <p:nvSpPr>
          <p:cNvPr id="164" name="Rectangle 159">
            <a:extLst>
              <a:ext uri="{FF2B5EF4-FFF2-40B4-BE49-F238E27FC236}">
                <a16:creationId xmlns:a16="http://schemas.microsoft.com/office/drawing/2014/main" id="{53D56E55-EAB3-9E1B-9487-A0F4FCEA6022}"/>
              </a:ext>
            </a:extLst>
          </p:cNvPr>
          <p:cNvSpPr>
            <a:spLocks/>
          </p:cNvSpPr>
          <p:nvPr/>
        </p:nvSpPr>
        <p:spPr>
          <a:xfrm>
            <a:off x="2486968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</a:rPr>
              <a:t>Data</a:t>
            </a:r>
            <a:endParaRPr lang="en-US" sz="800" kern="0" dirty="0">
              <a:solidFill>
                <a:prstClr val="black">
                  <a:lumMod val="100000"/>
                </a:prstClr>
              </a:solidFill>
            </a:endParaRPr>
          </a:p>
        </p:txBody>
      </p:sp>
      <p:sp>
        <p:nvSpPr>
          <p:cNvPr id="165" name="Rectangle 58">
            <a:extLst>
              <a:ext uri="{FF2B5EF4-FFF2-40B4-BE49-F238E27FC236}">
                <a16:creationId xmlns:a16="http://schemas.microsoft.com/office/drawing/2014/main" id="{D13554D2-F217-D1C6-B895-9CB7620AD229}"/>
              </a:ext>
            </a:extLst>
          </p:cNvPr>
          <p:cNvSpPr>
            <a:spLocks/>
          </p:cNvSpPr>
          <p:nvPr/>
        </p:nvSpPr>
        <p:spPr>
          <a:xfrm>
            <a:off x="1055898" y="2663527"/>
            <a:ext cx="888129" cy="379659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CFO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DK" sz="600" i="1" kern="0" dirty="0">
                <a:solidFill>
                  <a:srgbClr val="FFFFFF"/>
                </a:solidFill>
                <a:latin typeface="Arial" panose="020B0604020202020204"/>
              </a:rPr>
              <a:t>Peter S. Olsen</a:t>
            </a:r>
            <a:endParaRPr lang="en-GB" sz="600" i="1" kern="0" baseline="3000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72" name="Rectangle 69">
            <a:extLst>
              <a:ext uri="{FF2B5EF4-FFF2-40B4-BE49-F238E27FC236}">
                <a16:creationId xmlns:a16="http://schemas.microsoft.com/office/drawing/2014/main" id="{D5ABF666-BECC-A8B8-3AC8-7CDD9F258F68}"/>
              </a:ext>
            </a:extLst>
          </p:cNvPr>
          <p:cNvSpPr>
            <a:spLocks/>
          </p:cNvSpPr>
          <p:nvPr/>
        </p:nvSpPr>
        <p:spPr>
          <a:xfrm>
            <a:off x="6527523" y="2661109"/>
            <a:ext cx="888129" cy="379659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" i="1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Sofie </a:t>
            </a:r>
            <a:r>
              <a:rPr kumimoji="0" lang="en-GB" sz="600" i="1" u="none" strike="noStrike" kern="0" cap="none" spc="0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Dahllöf</a:t>
            </a:r>
            <a:r>
              <a:rPr kumimoji="0" lang="en-GB" sz="600" i="1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173" name="Rectangle 77">
            <a:extLst>
              <a:ext uri="{FF2B5EF4-FFF2-40B4-BE49-F238E27FC236}">
                <a16:creationId xmlns:a16="http://schemas.microsoft.com/office/drawing/2014/main" id="{3AD537AF-E7B8-5FA6-93E5-04C66CD15800}"/>
              </a:ext>
            </a:extLst>
          </p:cNvPr>
          <p:cNvSpPr>
            <a:spLocks/>
          </p:cNvSpPr>
          <p:nvPr/>
        </p:nvSpPr>
        <p:spPr>
          <a:xfrm>
            <a:off x="4703216" y="2660288"/>
            <a:ext cx="888129" cy="379659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6350" cap="flat" cmpd="sng" algn="ctr">
            <a:solidFill>
              <a:schemeClr val="tx2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CCO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i="1" kern="0" dirty="0">
                <a:solidFill>
                  <a:srgbClr val="FFFFFF"/>
                </a:solidFill>
                <a:latin typeface="Arial" panose="020B0604020202020204"/>
              </a:rPr>
              <a:t>Petter Hansen</a:t>
            </a:r>
            <a:endParaRPr kumimoji="0" lang="en-GB" sz="600" i="1" u="none" strike="noStrike" kern="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4" name="Rectangle 89">
            <a:extLst>
              <a:ext uri="{FF2B5EF4-FFF2-40B4-BE49-F238E27FC236}">
                <a16:creationId xmlns:a16="http://schemas.microsoft.com/office/drawing/2014/main" id="{ECD27AE4-8D3E-A6C6-608B-FDEBA646BD58}"/>
              </a:ext>
            </a:extLst>
          </p:cNvPr>
          <p:cNvSpPr>
            <a:spLocks/>
          </p:cNvSpPr>
          <p:nvPr/>
        </p:nvSpPr>
        <p:spPr>
          <a:xfrm>
            <a:off x="10242458" y="2186090"/>
            <a:ext cx="888129" cy="379659"/>
          </a:xfrm>
          <a:prstGeom prst="rect">
            <a:avLst/>
          </a:prstGeom>
          <a:solidFill>
            <a:schemeClr val="accent2">
              <a:lumMod val="50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i="1" kern="0" dirty="0">
                <a:solidFill>
                  <a:srgbClr val="FFFFFF"/>
                </a:solidFill>
                <a:latin typeface="Arial" panose="020B0604020202020204"/>
              </a:rPr>
              <a:t>Ronald</a:t>
            </a:r>
            <a:r>
              <a:rPr lang="en-GB" sz="700" i="1" kern="0" dirty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GB" sz="600" i="1" kern="0" dirty="0">
                <a:solidFill>
                  <a:srgbClr val="FFFFFF"/>
                </a:solidFill>
                <a:latin typeface="Arial" panose="020B0604020202020204"/>
              </a:rPr>
              <a:t>Kraule</a:t>
            </a:r>
          </a:p>
        </p:txBody>
      </p:sp>
      <p:sp>
        <p:nvSpPr>
          <p:cNvPr id="175" name="Rectangle 146">
            <a:extLst>
              <a:ext uri="{FF2B5EF4-FFF2-40B4-BE49-F238E27FC236}">
                <a16:creationId xmlns:a16="http://schemas.microsoft.com/office/drawing/2014/main" id="{8D647B39-123E-F2EB-BF01-EF458A333F7D}"/>
              </a:ext>
            </a:extLst>
          </p:cNvPr>
          <p:cNvSpPr>
            <a:spLocks/>
          </p:cNvSpPr>
          <p:nvPr/>
        </p:nvSpPr>
        <p:spPr>
          <a:xfrm>
            <a:off x="678939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Actuarial</a:t>
            </a:r>
          </a:p>
        </p:txBody>
      </p:sp>
      <p:sp>
        <p:nvSpPr>
          <p:cNvPr id="176" name="Rectangle 147">
            <a:extLst>
              <a:ext uri="{FF2B5EF4-FFF2-40B4-BE49-F238E27FC236}">
                <a16:creationId xmlns:a16="http://schemas.microsoft.com/office/drawing/2014/main" id="{BC3B56B4-04CC-4E08-DC4C-AF79A282E73B}"/>
              </a:ext>
            </a:extLst>
          </p:cNvPr>
          <p:cNvSpPr>
            <a:spLocks/>
          </p:cNvSpPr>
          <p:nvPr/>
        </p:nvSpPr>
        <p:spPr>
          <a:xfrm>
            <a:off x="1579685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Risk</a:t>
            </a: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Mgmt. </a:t>
            </a: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&amp; ISO</a:t>
            </a:r>
            <a:endParaRPr kumimoji="0" lang="en-US" sz="8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7" name="Rectangle 158">
            <a:extLst>
              <a:ext uri="{FF2B5EF4-FFF2-40B4-BE49-F238E27FC236}">
                <a16:creationId xmlns:a16="http://schemas.microsoft.com/office/drawing/2014/main" id="{C81209BD-1C42-D3C4-6C37-0251DB1C2884}"/>
              </a:ext>
            </a:extLst>
          </p:cNvPr>
          <p:cNvSpPr>
            <a:spLocks/>
          </p:cNvSpPr>
          <p:nvPr/>
        </p:nvSpPr>
        <p:spPr>
          <a:xfrm>
            <a:off x="4311409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tx2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Sales SE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i="1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Andreas Sandin</a:t>
            </a:r>
            <a:endParaRPr kumimoji="0" lang="en-GB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8" name="Rectangle 159">
            <a:extLst>
              <a:ext uri="{FF2B5EF4-FFF2-40B4-BE49-F238E27FC236}">
                <a16:creationId xmlns:a16="http://schemas.microsoft.com/office/drawing/2014/main" id="{33389E19-5BE1-72AC-EA07-E2942A638394}"/>
              </a:ext>
            </a:extLst>
          </p:cNvPr>
          <p:cNvSpPr>
            <a:spLocks/>
          </p:cNvSpPr>
          <p:nvPr/>
        </p:nvSpPr>
        <p:spPr>
          <a:xfrm>
            <a:off x="4311409" y="4459211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Sales DK</a:t>
            </a:r>
          </a:p>
          <a:p>
            <a:pPr algn="ctr">
              <a:lnSpc>
                <a:spcPct val="80000"/>
              </a:lnSpc>
              <a:defRPr/>
            </a:pPr>
            <a:r>
              <a:rPr lang="en-GB" sz="600" i="1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Carsten Müller</a:t>
            </a:r>
            <a:endParaRPr kumimoji="0" lang="en-GB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9" name="Rectangle 162">
            <a:extLst>
              <a:ext uri="{FF2B5EF4-FFF2-40B4-BE49-F238E27FC236}">
                <a16:creationId xmlns:a16="http://schemas.microsoft.com/office/drawing/2014/main" id="{D1360525-51F5-263A-7394-D287D7FBBF46}"/>
              </a:ext>
            </a:extLst>
          </p:cNvPr>
          <p:cNvSpPr>
            <a:spLocks/>
          </p:cNvSpPr>
          <p:nvPr/>
        </p:nvSpPr>
        <p:spPr>
          <a:xfrm>
            <a:off x="5239342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de-DE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Marketing</a:t>
            </a:r>
          </a:p>
        </p:txBody>
      </p:sp>
      <p:sp>
        <p:nvSpPr>
          <p:cNvPr id="180" name="Rectangle 172">
            <a:extLst>
              <a:ext uri="{FF2B5EF4-FFF2-40B4-BE49-F238E27FC236}">
                <a16:creationId xmlns:a16="http://schemas.microsoft.com/office/drawing/2014/main" id="{9DBC5CD7-5949-990C-FE1D-3025D1C1C069}"/>
              </a:ext>
            </a:extLst>
          </p:cNvPr>
          <p:cNvSpPr>
            <a:spLocks/>
          </p:cNvSpPr>
          <p:nvPr/>
        </p:nvSpPr>
        <p:spPr>
          <a:xfrm>
            <a:off x="6143314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Operations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Health</a:t>
            </a:r>
            <a:endParaRPr lang="en-US" sz="800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</p:txBody>
      </p:sp>
      <p:sp>
        <p:nvSpPr>
          <p:cNvPr id="186" name="Rectangle 274">
            <a:extLst>
              <a:ext uri="{FF2B5EF4-FFF2-40B4-BE49-F238E27FC236}">
                <a16:creationId xmlns:a16="http://schemas.microsoft.com/office/drawing/2014/main" id="{7BCDAC92-33FC-357B-61B9-4B02FEDB78A1}"/>
              </a:ext>
            </a:extLst>
          </p:cNvPr>
          <p:cNvSpPr>
            <a:spLocks/>
          </p:cNvSpPr>
          <p:nvPr/>
        </p:nvSpPr>
        <p:spPr>
          <a:xfrm>
            <a:off x="2877832" y="2660992"/>
            <a:ext cx="888129" cy="379659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CUO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600" i="1" kern="0" dirty="0">
                <a:solidFill>
                  <a:srgbClr val="FFFFFF"/>
                </a:solidFill>
                <a:latin typeface="Arial" panose="020B0604020202020204"/>
              </a:rPr>
              <a:t>Marika Guralnik</a:t>
            </a:r>
            <a:endParaRPr lang="en-GB" sz="600" i="1" kern="0" baseline="30000" dirty="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87" name="Rectangle 278">
            <a:extLst>
              <a:ext uri="{FF2B5EF4-FFF2-40B4-BE49-F238E27FC236}">
                <a16:creationId xmlns:a16="http://schemas.microsoft.com/office/drawing/2014/main" id="{4C12C3EE-86B4-AEF7-25AC-96766548B692}"/>
              </a:ext>
            </a:extLst>
          </p:cNvPr>
          <p:cNvSpPr>
            <a:spLocks/>
          </p:cNvSpPr>
          <p:nvPr/>
        </p:nvSpPr>
        <p:spPr>
          <a:xfrm>
            <a:off x="7951623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Core Applications</a:t>
            </a:r>
          </a:p>
        </p:txBody>
      </p:sp>
      <p:sp>
        <p:nvSpPr>
          <p:cNvPr id="190" name="Rectangle 171">
            <a:extLst>
              <a:ext uri="{FF2B5EF4-FFF2-40B4-BE49-F238E27FC236}">
                <a16:creationId xmlns:a16="http://schemas.microsoft.com/office/drawing/2014/main" id="{834ED4BF-BC45-D549-0FAE-604074B5B58C}"/>
              </a:ext>
            </a:extLst>
          </p:cNvPr>
          <p:cNvSpPr>
            <a:spLocks/>
          </p:cNvSpPr>
          <p:nvPr/>
        </p:nvSpPr>
        <p:spPr>
          <a:xfrm>
            <a:off x="6143314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Operations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 Travel</a:t>
            </a:r>
            <a:endParaRPr lang="en-US" sz="800" i="1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</p:txBody>
      </p:sp>
      <p:sp>
        <p:nvSpPr>
          <p:cNvPr id="191" name="Rectangle 60">
            <a:extLst>
              <a:ext uri="{FF2B5EF4-FFF2-40B4-BE49-F238E27FC236}">
                <a16:creationId xmlns:a16="http://schemas.microsoft.com/office/drawing/2014/main" id="{B0DA735C-4C83-F7D2-A11A-077D261EB0C4}"/>
              </a:ext>
            </a:extLst>
          </p:cNvPr>
          <p:cNvSpPr>
            <a:spLocks/>
          </p:cNvSpPr>
          <p:nvPr/>
        </p:nvSpPr>
        <p:spPr>
          <a:xfrm>
            <a:off x="678939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Accounting </a:t>
            </a:r>
          </a:p>
        </p:txBody>
      </p:sp>
      <p:sp>
        <p:nvSpPr>
          <p:cNvPr id="192" name="Rectangle 78">
            <a:extLst>
              <a:ext uri="{FF2B5EF4-FFF2-40B4-BE49-F238E27FC236}">
                <a16:creationId xmlns:a16="http://schemas.microsoft.com/office/drawing/2014/main" id="{96E0528B-E52E-CA6B-A920-7A1648B63375}"/>
              </a:ext>
            </a:extLst>
          </p:cNvPr>
          <p:cNvSpPr>
            <a:spLocks/>
          </p:cNvSpPr>
          <p:nvPr/>
        </p:nvSpPr>
        <p:spPr>
          <a:xfrm>
            <a:off x="1579685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Controlling</a:t>
            </a:r>
            <a:b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endParaRPr lang="en-GB" sz="600" i="1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</p:txBody>
      </p:sp>
      <p:sp>
        <p:nvSpPr>
          <p:cNvPr id="193" name="Rectangle 79">
            <a:extLst>
              <a:ext uri="{FF2B5EF4-FFF2-40B4-BE49-F238E27FC236}">
                <a16:creationId xmlns:a16="http://schemas.microsoft.com/office/drawing/2014/main" id="{77D5E431-F93B-C15C-4A70-2FA6DB4D1EEB}"/>
              </a:ext>
            </a:extLst>
          </p:cNvPr>
          <p:cNvSpPr>
            <a:spLocks/>
          </p:cNvSpPr>
          <p:nvPr/>
        </p:nvSpPr>
        <p:spPr>
          <a:xfrm>
            <a:off x="4311409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Sales NO</a:t>
            </a:r>
          </a:p>
        </p:txBody>
      </p:sp>
      <p:sp>
        <p:nvSpPr>
          <p:cNvPr id="194" name="Rectangle 317">
            <a:extLst>
              <a:ext uri="{FF2B5EF4-FFF2-40B4-BE49-F238E27FC236}">
                <a16:creationId xmlns:a16="http://schemas.microsoft.com/office/drawing/2014/main" id="{C92BDCB6-0D49-379E-C2CB-64C330284FF5}"/>
              </a:ext>
            </a:extLst>
          </p:cNvPr>
          <p:cNvSpPr>
            <a:spLocks/>
          </p:cNvSpPr>
          <p:nvPr/>
        </p:nvSpPr>
        <p:spPr>
          <a:xfrm>
            <a:off x="3410947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Product </a:t>
            </a:r>
            <a:endParaRPr lang="en-DK" sz="800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  <a:p>
            <a:pPr algn="ctr">
              <a:lnSpc>
                <a:spcPct val="80000"/>
              </a:lnSpc>
            </a:pP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Mgmt.</a:t>
            </a:r>
            <a:endParaRPr lang="en-US" sz="800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</p:txBody>
      </p:sp>
      <p:cxnSp>
        <p:nvCxnSpPr>
          <p:cNvPr id="196" name="Connector: Elbow 82">
            <a:extLst>
              <a:ext uri="{FF2B5EF4-FFF2-40B4-BE49-F238E27FC236}">
                <a16:creationId xmlns:a16="http://schemas.microsoft.com/office/drawing/2014/main" id="{F30FC9F2-6775-1D94-F774-A931711ADCD6}"/>
              </a:ext>
            </a:extLst>
          </p:cNvPr>
          <p:cNvCxnSpPr>
            <a:cxnSpLocks/>
            <a:stCxn id="165" idx="0"/>
            <a:endCxn id="181" idx="2"/>
          </p:cNvCxnSpPr>
          <p:nvPr/>
        </p:nvCxnSpPr>
        <p:spPr>
          <a:xfrm rot="5400000" flipH="1" flipV="1">
            <a:off x="3273497" y="-127003"/>
            <a:ext cx="1016996" cy="4564065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Connector: Elbow 211">
            <a:extLst>
              <a:ext uri="{FF2B5EF4-FFF2-40B4-BE49-F238E27FC236}">
                <a16:creationId xmlns:a16="http://schemas.microsoft.com/office/drawing/2014/main" id="{90A2F806-A6D6-6647-02FA-0309DC93007B}"/>
              </a:ext>
            </a:extLst>
          </p:cNvPr>
          <p:cNvCxnSpPr>
            <a:cxnSpLocks/>
            <a:stCxn id="175" idx="3"/>
            <a:endCxn id="165" idx="2"/>
          </p:cNvCxnSpPr>
          <p:nvPr/>
        </p:nvCxnSpPr>
        <p:spPr>
          <a:xfrm flipV="1">
            <a:off x="1430433" y="3043186"/>
            <a:ext cx="69530" cy="1083893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ctor: Elbow 212">
            <a:extLst>
              <a:ext uri="{FF2B5EF4-FFF2-40B4-BE49-F238E27FC236}">
                <a16:creationId xmlns:a16="http://schemas.microsoft.com/office/drawing/2014/main" id="{F5A3DEB8-8D38-3A07-FE5D-AAF708D000D8}"/>
              </a:ext>
            </a:extLst>
          </p:cNvPr>
          <p:cNvCxnSpPr>
            <a:cxnSpLocks/>
            <a:stCxn id="191" idx="3"/>
            <a:endCxn id="165" idx="2"/>
          </p:cNvCxnSpPr>
          <p:nvPr/>
        </p:nvCxnSpPr>
        <p:spPr>
          <a:xfrm flipV="1">
            <a:off x="1430433" y="3043186"/>
            <a:ext cx="69530" cy="565789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6" name="Group 255">
            <a:extLst>
              <a:ext uri="{FF2B5EF4-FFF2-40B4-BE49-F238E27FC236}">
                <a16:creationId xmlns:a16="http://schemas.microsoft.com/office/drawing/2014/main" id="{5753E275-D867-748E-76BA-AC61AA2F11F6}"/>
              </a:ext>
            </a:extLst>
          </p:cNvPr>
          <p:cNvGrpSpPr/>
          <p:nvPr/>
        </p:nvGrpSpPr>
        <p:grpSpPr>
          <a:xfrm>
            <a:off x="582916" y="3886809"/>
            <a:ext cx="180000" cy="180000"/>
            <a:chOff x="2522132" y="5670364"/>
            <a:chExt cx="180000" cy="183717"/>
          </a:xfrm>
        </p:grpSpPr>
        <p:sp>
          <p:nvSpPr>
            <p:cNvPr id="227" name="Oval 256">
              <a:extLst>
                <a:ext uri="{FF2B5EF4-FFF2-40B4-BE49-F238E27FC236}">
                  <a16:creationId xmlns:a16="http://schemas.microsoft.com/office/drawing/2014/main" id="{72DFA219-5AB6-9220-0F3B-C8685CCF71B6}"/>
                </a:ext>
              </a:extLst>
            </p:cNvPr>
            <p:cNvSpPr/>
            <p:nvPr/>
          </p:nvSpPr>
          <p:spPr bwMode="gray">
            <a:xfrm>
              <a:off x="2522132" y="5670364"/>
              <a:ext cx="180000" cy="183717"/>
            </a:xfrm>
            <a:prstGeom prst="ellipse">
              <a:avLst/>
            </a:prstGeom>
            <a:solidFill>
              <a:srgbClr val="FFFFFF"/>
            </a:solidFill>
            <a:ln w="63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8" name="Graphic 4">
              <a:extLst>
                <a:ext uri="{FF2B5EF4-FFF2-40B4-BE49-F238E27FC236}">
                  <a16:creationId xmlns:a16="http://schemas.microsoft.com/office/drawing/2014/main" id="{D8D7E5C7-C27E-59AD-1F53-FC908DFDD7BF}"/>
                </a:ext>
              </a:extLst>
            </p:cNvPr>
            <p:cNvSpPr/>
            <p:nvPr/>
          </p:nvSpPr>
          <p:spPr>
            <a:xfrm>
              <a:off x="2522132" y="5670364"/>
              <a:ext cx="180000" cy="183717"/>
            </a:xfrm>
            <a:custGeom>
              <a:avLst/>
              <a:gdLst>
                <a:gd name="connsiteX0" fmla="*/ 286270 w 362309"/>
                <a:gd name="connsiteY0" fmla="*/ 268606 h 362450"/>
                <a:gd name="connsiteX1" fmla="*/ 281797 w 362309"/>
                <a:gd name="connsiteY1" fmla="*/ 270521 h 362450"/>
                <a:gd name="connsiteX2" fmla="*/ 277323 w 362309"/>
                <a:gd name="connsiteY2" fmla="*/ 268606 h 362450"/>
                <a:gd name="connsiteX3" fmla="*/ 199367 w 362309"/>
                <a:gd name="connsiteY3" fmla="*/ 190083 h 362450"/>
                <a:gd name="connsiteX4" fmla="*/ 166778 w 362309"/>
                <a:gd name="connsiteY4" fmla="*/ 222641 h 362450"/>
                <a:gd name="connsiteX5" fmla="*/ 168056 w 362309"/>
                <a:gd name="connsiteY5" fmla="*/ 223918 h 362450"/>
                <a:gd name="connsiteX6" fmla="*/ 168056 w 362309"/>
                <a:gd name="connsiteY6" fmla="*/ 232856 h 362450"/>
                <a:gd name="connsiteX7" fmla="*/ 159110 w 362309"/>
                <a:gd name="connsiteY7" fmla="*/ 232856 h 362450"/>
                <a:gd name="connsiteX8" fmla="*/ 159110 w 362309"/>
                <a:gd name="connsiteY8" fmla="*/ 232856 h 362450"/>
                <a:gd name="connsiteX9" fmla="*/ 153358 w 362309"/>
                <a:gd name="connsiteY9" fmla="*/ 227110 h 362450"/>
                <a:gd name="connsiteX10" fmla="*/ 105434 w 362309"/>
                <a:gd name="connsiteY10" fmla="*/ 179230 h 362450"/>
                <a:gd name="connsiteX11" fmla="*/ 105434 w 362309"/>
                <a:gd name="connsiteY11" fmla="*/ 179230 h 362450"/>
                <a:gd name="connsiteX12" fmla="*/ 99684 w 362309"/>
                <a:gd name="connsiteY12" fmla="*/ 173485 h 362450"/>
                <a:gd name="connsiteX13" fmla="*/ 99684 w 362309"/>
                <a:gd name="connsiteY13" fmla="*/ 164547 h 362450"/>
                <a:gd name="connsiteX14" fmla="*/ 99684 w 362309"/>
                <a:gd name="connsiteY14" fmla="*/ 164547 h 362450"/>
                <a:gd name="connsiteX15" fmla="*/ 108629 w 362309"/>
                <a:gd name="connsiteY15" fmla="*/ 164547 h 362450"/>
                <a:gd name="connsiteX16" fmla="*/ 109907 w 362309"/>
                <a:gd name="connsiteY16" fmla="*/ 165824 h 362450"/>
                <a:gd name="connsiteX17" fmla="*/ 184669 w 362309"/>
                <a:gd name="connsiteY17" fmla="*/ 91770 h 362450"/>
                <a:gd name="connsiteX18" fmla="*/ 183392 w 362309"/>
                <a:gd name="connsiteY18" fmla="*/ 90493 h 362450"/>
                <a:gd name="connsiteX19" fmla="*/ 183392 w 362309"/>
                <a:gd name="connsiteY19" fmla="*/ 81555 h 362450"/>
                <a:gd name="connsiteX20" fmla="*/ 183392 w 362309"/>
                <a:gd name="connsiteY20" fmla="*/ 81555 h 362450"/>
                <a:gd name="connsiteX21" fmla="*/ 192338 w 362309"/>
                <a:gd name="connsiteY21" fmla="*/ 81555 h 362450"/>
                <a:gd name="connsiteX22" fmla="*/ 198088 w 362309"/>
                <a:gd name="connsiteY22" fmla="*/ 87301 h 362450"/>
                <a:gd name="connsiteX23" fmla="*/ 198088 w 362309"/>
                <a:gd name="connsiteY23" fmla="*/ 87301 h 362450"/>
                <a:gd name="connsiteX24" fmla="*/ 246013 w 362309"/>
                <a:gd name="connsiteY24" fmla="*/ 135181 h 362450"/>
                <a:gd name="connsiteX25" fmla="*/ 246013 w 362309"/>
                <a:gd name="connsiteY25" fmla="*/ 135181 h 362450"/>
                <a:gd name="connsiteX26" fmla="*/ 251764 w 362309"/>
                <a:gd name="connsiteY26" fmla="*/ 140926 h 362450"/>
                <a:gd name="connsiteX27" fmla="*/ 251764 w 362309"/>
                <a:gd name="connsiteY27" fmla="*/ 149864 h 362450"/>
                <a:gd name="connsiteX28" fmla="*/ 242818 w 362309"/>
                <a:gd name="connsiteY28" fmla="*/ 149864 h 362450"/>
                <a:gd name="connsiteX29" fmla="*/ 241540 w 362309"/>
                <a:gd name="connsiteY29" fmla="*/ 148587 h 362450"/>
                <a:gd name="connsiteX30" fmla="*/ 208951 w 362309"/>
                <a:gd name="connsiteY30" fmla="*/ 181145 h 362450"/>
                <a:gd name="connsiteX31" fmla="*/ 286908 w 362309"/>
                <a:gd name="connsiteY31" fmla="*/ 259669 h 362450"/>
                <a:gd name="connsiteX32" fmla="*/ 286270 w 362309"/>
                <a:gd name="connsiteY32" fmla="*/ 268606 h 362450"/>
                <a:gd name="connsiteX33" fmla="*/ 286270 w 362309"/>
                <a:gd name="connsiteY33" fmla="*/ 268606 h 362450"/>
                <a:gd name="connsiteX34" fmla="*/ 180836 w 362309"/>
                <a:gd name="connsiteY34" fmla="*/ 270521 h 362450"/>
                <a:gd name="connsiteX35" fmla="*/ 79874 w 362309"/>
                <a:gd name="connsiteY35" fmla="*/ 270521 h 362450"/>
                <a:gd name="connsiteX36" fmla="*/ 73484 w 362309"/>
                <a:gd name="connsiteY36" fmla="*/ 264137 h 362450"/>
                <a:gd name="connsiteX37" fmla="*/ 79874 w 362309"/>
                <a:gd name="connsiteY37" fmla="*/ 257753 h 362450"/>
                <a:gd name="connsiteX38" fmla="*/ 180836 w 362309"/>
                <a:gd name="connsiteY38" fmla="*/ 257753 h 362450"/>
                <a:gd name="connsiteX39" fmla="*/ 187225 w 362309"/>
                <a:gd name="connsiteY39" fmla="*/ 264137 h 362450"/>
                <a:gd name="connsiteX40" fmla="*/ 180836 w 362309"/>
                <a:gd name="connsiteY40" fmla="*/ 270521 h 362450"/>
                <a:gd name="connsiteX41" fmla="*/ 180836 w 362309"/>
                <a:gd name="connsiteY41" fmla="*/ 479 h 362450"/>
                <a:gd name="connsiteX42" fmla="*/ 0 w 362309"/>
                <a:gd name="connsiteY42" fmla="*/ 181784 h 362450"/>
                <a:gd name="connsiteX43" fmla="*/ 181474 w 362309"/>
                <a:gd name="connsiteY43" fmla="*/ 362451 h 362450"/>
                <a:gd name="connsiteX44" fmla="*/ 362310 w 362309"/>
                <a:gd name="connsiteY44" fmla="*/ 181145 h 362450"/>
                <a:gd name="connsiteX45" fmla="*/ 362310 w 362309"/>
                <a:gd name="connsiteY45" fmla="*/ 181145 h 362450"/>
                <a:gd name="connsiteX46" fmla="*/ 180836 w 362309"/>
                <a:gd name="connsiteY46" fmla="*/ 479 h 362450"/>
                <a:gd name="connsiteX47" fmla="*/ 180836 w 362309"/>
                <a:gd name="connsiteY47" fmla="*/ 479 h 36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2309" h="362450">
                  <a:moveTo>
                    <a:pt x="286270" y="268606"/>
                  </a:moveTo>
                  <a:cubicBezTo>
                    <a:pt x="284992" y="269883"/>
                    <a:pt x="283713" y="270521"/>
                    <a:pt x="281797" y="270521"/>
                  </a:cubicBezTo>
                  <a:cubicBezTo>
                    <a:pt x="279880" y="270521"/>
                    <a:pt x="278602" y="269883"/>
                    <a:pt x="277323" y="268606"/>
                  </a:cubicBezTo>
                  <a:lnTo>
                    <a:pt x="199367" y="190083"/>
                  </a:lnTo>
                  <a:lnTo>
                    <a:pt x="166778" y="222641"/>
                  </a:lnTo>
                  <a:lnTo>
                    <a:pt x="168056" y="223918"/>
                  </a:lnTo>
                  <a:cubicBezTo>
                    <a:pt x="170612" y="226472"/>
                    <a:pt x="170612" y="230302"/>
                    <a:pt x="168056" y="232856"/>
                  </a:cubicBezTo>
                  <a:cubicBezTo>
                    <a:pt x="165500" y="235409"/>
                    <a:pt x="161666" y="235409"/>
                    <a:pt x="159110" y="232856"/>
                  </a:cubicBezTo>
                  <a:lnTo>
                    <a:pt x="159110" y="232856"/>
                  </a:lnTo>
                  <a:lnTo>
                    <a:pt x="153358" y="227110"/>
                  </a:lnTo>
                  <a:lnTo>
                    <a:pt x="105434" y="179230"/>
                  </a:lnTo>
                  <a:lnTo>
                    <a:pt x="105434" y="179230"/>
                  </a:lnTo>
                  <a:lnTo>
                    <a:pt x="99684" y="173485"/>
                  </a:lnTo>
                  <a:cubicBezTo>
                    <a:pt x="97128" y="170931"/>
                    <a:pt x="97128" y="167101"/>
                    <a:pt x="99684" y="164547"/>
                  </a:cubicBezTo>
                  <a:cubicBezTo>
                    <a:pt x="99684" y="164547"/>
                    <a:pt x="99684" y="164547"/>
                    <a:pt x="99684" y="164547"/>
                  </a:cubicBezTo>
                  <a:cubicBezTo>
                    <a:pt x="102239" y="161994"/>
                    <a:pt x="106074" y="161994"/>
                    <a:pt x="108629" y="164547"/>
                  </a:cubicBezTo>
                  <a:lnTo>
                    <a:pt x="109907" y="165824"/>
                  </a:lnTo>
                  <a:lnTo>
                    <a:pt x="184669" y="91770"/>
                  </a:lnTo>
                  <a:lnTo>
                    <a:pt x="183392" y="90493"/>
                  </a:lnTo>
                  <a:cubicBezTo>
                    <a:pt x="180836" y="87939"/>
                    <a:pt x="180836" y="84109"/>
                    <a:pt x="183392" y="81555"/>
                  </a:cubicBezTo>
                  <a:cubicBezTo>
                    <a:pt x="183392" y="81555"/>
                    <a:pt x="183392" y="81555"/>
                    <a:pt x="183392" y="81555"/>
                  </a:cubicBezTo>
                  <a:cubicBezTo>
                    <a:pt x="185948" y="79002"/>
                    <a:pt x="189782" y="79002"/>
                    <a:pt x="192338" y="81555"/>
                  </a:cubicBezTo>
                  <a:lnTo>
                    <a:pt x="198088" y="87301"/>
                  </a:lnTo>
                  <a:lnTo>
                    <a:pt x="198088" y="87301"/>
                  </a:lnTo>
                  <a:lnTo>
                    <a:pt x="246013" y="135181"/>
                  </a:lnTo>
                  <a:lnTo>
                    <a:pt x="246013" y="135181"/>
                  </a:lnTo>
                  <a:lnTo>
                    <a:pt x="251764" y="140926"/>
                  </a:lnTo>
                  <a:cubicBezTo>
                    <a:pt x="254320" y="143480"/>
                    <a:pt x="254320" y="147310"/>
                    <a:pt x="251764" y="149864"/>
                  </a:cubicBezTo>
                  <a:cubicBezTo>
                    <a:pt x="249208" y="152418"/>
                    <a:pt x="245374" y="152418"/>
                    <a:pt x="242818" y="149864"/>
                  </a:cubicBezTo>
                  <a:lnTo>
                    <a:pt x="241540" y="148587"/>
                  </a:lnTo>
                  <a:lnTo>
                    <a:pt x="208951" y="181145"/>
                  </a:lnTo>
                  <a:lnTo>
                    <a:pt x="286908" y="259669"/>
                  </a:lnTo>
                  <a:cubicBezTo>
                    <a:pt x="288826" y="262222"/>
                    <a:pt x="288826" y="266053"/>
                    <a:pt x="286270" y="268606"/>
                  </a:cubicBezTo>
                  <a:cubicBezTo>
                    <a:pt x="286270" y="268606"/>
                    <a:pt x="286270" y="268606"/>
                    <a:pt x="286270" y="268606"/>
                  </a:cubicBezTo>
                  <a:moveTo>
                    <a:pt x="180836" y="270521"/>
                  </a:moveTo>
                  <a:lnTo>
                    <a:pt x="79874" y="270521"/>
                  </a:lnTo>
                  <a:cubicBezTo>
                    <a:pt x="76040" y="270521"/>
                    <a:pt x="73484" y="267968"/>
                    <a:pt x="73484" y="264137"/>
                  </a:cubicBezTo>
                  <a:cubicBezTo>
                    <a:pt x="73484" y="260307"/>
                    <a:pt x="76040" y="257753"/>
                    <a:pt x="79874" y="257753"/>
                  </a:cubicBezTo>
                  <a:lnTo>
                    <a:pt x="180836" y="257753"/>
                  </a:lnTo>
                  <a:cubicBezTo>
                    <a:pt x="184669" y="257753"/>
                    <a:pt x="187225" y="260307"/>
                    <a:pt x="187225" y="264137"/>
                  </a:cubicBezTo>
                  <a:cubicBezTo>
                    <a:pt x="187225" y="267968"/>
                    <a:pt x="184031" y="270521"/>
                    <a:pt x="180836" y="270521"/>
                  </a:cubicBezTo>
                  <a:moveTo>
                    <a:pt x="180836" y="479"/>
                  </a:moveTo>
                  <a:cubicBezTo>
                    <a:pt x="80514" y="479"/>
                    <a:pt x="0" y="81555"/>
                    <a:pt x="0" y="181784"/>
                  </a:cubicBezTo>
                  <a:cubicBezTo>
                    <a:pt x="0" y="282013"/>
                    <a:pt x="81153" y="362451"/>
                    <a:pt x="181474" y="362451"/>
                  </a:cubicBezTo>
                  <a:cubicBezTo>
                    <a:pt x="281797" y="362451"/>
                    <a:pt x="362310" y="281374"/>
                    <a:pt x="362310" y="181145"/>
                  </a:cubicBezTo>
                  <a:cubicBezTo>
                    <a:pt x="362310" y="181145"/>
                    <a:pt x="362310" y="181145"/>
                    <a:pt x="362310" y="181145"/>
                  </a:cubicBezTo>
                  <a:cubicBezTo>
                    <a:pt x="361671" y="80917"/>
                    <a:pt x="280518" y="-160"/>
                    <a:pt x="180836" y="479"/>
                  </a:cubicBezTo>
                  <a:cubicBezTo>
                    <a:pt x="180836" y="-160"/>
                    <a:pt x="180836" y="-160"/>
                    <a:pt x="180836" y="479"/>
                  </a:cubicBezTo>
                </a:path>
              </a:pathLst>
            </a:custGeom>
            <a:solidFill>
              <a:srgbClr val="545241"/>
            </a:solidFill>
            <a:ln w="6350" cap="flat">
              <a:solidFill>
                <a:schemeClr val="bg1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233" name="Connector: Elbow 361">
            <a:extLst>
              <a:ext uri="{FF2B5EF4-FFF2-40B4-BE49-F238E27FC236}">
                <a16:creationId xmlns:a16="http://schemas.microsoft.com/office/drawing/2014/main" id="{A4D63994-E918-781D-BA53-3E607CF7517D}"/>
              </a:ext>
            </a:extLst>
          </p:cNvPr>
          <p:cNvCxnSpPr>
            <a:cxnSpLocks/>
            <a:stCxn id="163" idx="1"/>
            <a:endCxn id="173" idx="2"/>
          </p:cNvCxnSpPr>
          <p:nvPr/>
        </p:nvCxnSpPr>
        <p:spPr>
          <a:xfrm rot="10800000">
            <a:off x="5147281" y="3039947"/>
            <a:ext cx="95530" cy="569028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Connector: Elbow 364">
            <a:extLst>
              <a:ext uri="{FF2B5EF4-FFF2-40B4-BE49-F238E27FC236}">
                <a16:creationId xmlns:a16="http://schemas.microsoft.com/office/drawing/2014/main" id="{0C823433-625B-C7C6-5FCC-889E22844E28}"/>
              </a:ext>
            </a:extLst>
          </p:cNvPr>
          <p:cNvCxnSpPr>
            <a:cxnSpLocks/>
            <a:stCxn id="193" idx="3"/>
            <a:endCxn id="173" idx="2"/>
          </p:cNvCxnSpPr>
          <p:nvPr/>
        </p:nvCxnSpPr>
        <p:spPr>
          <a:xfrm flipV="1">
            <a:off x="5062903" y="3039947"/>
            <a:ext cx="84378" cy="569028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nector: Elbow 367">
            <a:extLst>
              <a:ext uri="{FF2B5EF4-FFF2-40B4-BE49-F238E27FC236}">
                <a16:creationId xmlns:a16="http://schemas.microsoft.com/office/drawing/2014/main" id="{F83F87B3-4577-D16E-5813-6717F6E4B49A}"/>
              </a:ext>
            </a:extLst>
          </p:cNvPr>
          <p:cNvCxnSpPr>
            <a:cxnSpLocks/>
            <a:stCxn id="177" idx="3"/>
            <a:endCxn id="173" idx="2"/>
          </p:cNvCxnSpPr>
          <p:nvPr/>
        </p:nvCxnSpPr>
        <p:spPr>
          <a:xfrm flipV="1">
            <a:off x="5062903" y="3039947"/>
            <a:ext cx="84378" cy="1087132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or: Elbow 371">
            <a:extLst>
              <a:ext uri="{FF2B5EF4-FFF2-40B4-BE49-F238E27FC236}">
                <a16:creationId xmlns:a16="http://schemas.microsoft.com/office/drawing/2014/main" id="{1FBEAB29-9F5B-6502-8051-2684F10EE58A}"/>
              </a:ext>
            </a:extLst>
          </p:cNvPr>
          <p:cNvCxnSpPr>
            <a:cxnSpLocks/>
            <a:stCxn id="179" idx="1"/>
            <a:endCxn id="173" idx="2"/>
          </p:cNvCxnSpPr>
          <p:nvPr/>
        </p:nvCxnSpPr>
        <p:spPr>
          <a:xfrm rot="10800000">
            <a:off x="5147282" y="3039947"/>
            <a:ext cx="92061" cy="1087132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nector: Elbow 374">
            <a:extLst>
              <a:ext uri="{FF2B5EF4-FFF2-40B4-BE49-F238E27FC236}">
                <a16:creationId xmlns:a16="http://schemas.microsoft.com/office/drawing/2014/main" id="{2FBE9282-3E4C-C61D-4F47-05FAE753B507}"/>
              </a:ext>
            </a:extLst>
          </p:cNvPr>
          <p:cNvCxnSpPr>
            <a:cxnSpLocks/>
            <a:stCxn id="190" idx="3"/>
            <a:endCxn id="172" idx="2"/>
          </p:cNvCxnSpPr>
          <p:nvPr/>
        </p:nvCxnSpPr>
        <p:spPr>
          <a:xfrm flipV="1">
            <a:off x="6894808" y="3040768"/>
            <a:ext cx="76780" cy="1086311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ctor: Elbow 385">
            <a:extLst>
              <a:ext uri="{FF2B5EF4-FFF2-40B4-BE49-F238E27FC236}">
                <a16:creationId xmlns:a16="http://schemas.microsoft.com/office/drawing/2014/main" id="{B70D8697-A1DA-6B9D-E008-98D078631C11}"/>
              </a:ext>
            </a:extLst>
          </p:cNvPr>
          <p:cNvCxnSpPr>
            <a:cxnSpLocks/>
            <a:stCxn id="180" idx="3"/>
            <a:endCxn id="172" idx="2"/>
          </p:cNvCxnSpPr>
          <p:nvPr/>
        </p:nvCxnSpPr>
        <p:spPr>
          <a:xfrm flipV="1">
            <a:off x="6894808" y="3040768"/>
            <a:ext cx="76780" cy="568207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Connector: Elbow 396">
            <a:extLst>
              <a:ext uri="{FF2B5EF4-FFF2-40B4-BE49-F238E27FC236}">
                <a16:creationId xmlns:a16="http://schemas.microsoft.com/office/drawing/2014/main" id="{3D354A01-CA48-C6CA-4CF3-6CC75D1AA5CE}"/>
              </a:ext>
            </a:extLst>
          </p:cNvPr>
          <p:cNvCxnSpPr>
            <a:cxnSpLocks/>
            <a:stCxn id="164" idx="3"/>
            <a:endCxn id="186" idx="2"/>
          </p:cNvCxnSpPr>
          <p:nvPr/>
        </p:nvCxnSpPr>
        <p:spPr>
          <a:xfrm flipV="1">
            <a:off x="3238462" y="3040651"/>
            <a:ext cx="83435" cy="568324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nector: Elbow 399">
            <a:extLst>
              <a:ext uri="{FF2B5EF4-FFF2-40B4-BE49-F238E27FC236}">
                <a16:creationId xmlns:a16="http://schemas.microsoft.com/office/drawing/2014/main" id="{B9395E1F-4D8C-0402-9D2D-CE085203EAD0}"/>
              </a:ext>
            </a:extLst>
          </p:cNvPr>
          <p:cNvCxnSpPr>
            <a:cxnSpLocks/>
            <a:stCxn id="194" idx="1"/>
            <a:endCxn id="186" idx="2"/>
          </p:cNvCxnSpPr>
          <p:nvPr/>
        </p:nvCxnSpPr>
        <p:spPr>
          <a:xfrm rot="10800000">
            <a:off x="3321897" y="3040651"/>
            <a:ext cx="89050" cy="568324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Connector: Elbow 429">
            <a:extLst>
              <a:ext uri="{FF2B5EF4-FFF2-40B4-BE49-F238E27FC236}">
                <a16:creationId xmlns:a16="http://schemas.microsoft.com/office/drawing/2014/main" id="{E5577C7C-CF4B-3C64-69E8-597938FB77A3}"/>
              </a:ext>
            </a:extLst>
          </p:cNvPr>
          <p:cNvCxnSpPr>
            <a:cxnSpLocks/>
            <a:stCxn id="178" idx="3"/>
            <a:endCxn id="173" idx="2"/>
          </p:cNvCxnSpPr>
          <p:nvPr/>
        </p:nvCxnSpPr>
        <p:spPr>
          <a:xfrm flipV="1">
            <a:off x="5062903" y="3039947"/>
            <a:ext cx="84378" cy="1609094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nector: Elbow 513">
            <a:extLst>
              <a:ext uri="{FF2B5EF4-FFF2-40B4-BE49-F238E27FC236}">
                <a16:creationId xmlns:a16="http://schemas.microsoft.com/office/drawing/2014/main" id="{C149787A-852A-2FEF-CAE7-B191CC385BD5}"/>
              </a:ext>
            </a:extLst>
          </p:cNvPr>
          <p:cNvCxnSpPr>
            <a:cxnSpLocks/>
            <a:stCxn id="176" idx="1"/>
            <a:endCxn id="165" idx="2"/>
          </p:cNvCxnSpPr>
          <p:nvPr/>
        </p:nvCxnSpPr>
        <p:spPr>
          <a:xfrm rot="10800000">
            <a:off x="1499963" y="3043187"/>
            <a:ext cx="79722" cy="1083893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 36">
            <a:extLst>
              <a:ext uri="{FF2B5EF4-FFF2-40B4-BE49-F238E27FC236}">
                <a16:creationId xmlns:a16="http://schemas.microsoft.com/office/drawing/2014/main" id="{6C3CBFDA-0C16-6222-1C7B-C32F7B0F9354}"/>
              </a:ext>
            </a:extLst>
          </p:cNvPr>
          <p:cNvSpPr>
            <a:spLocks/>
          </p:cNvSpPr>
          <p:nvPr/>
        </p:nvSpPr>
        <p:spPr>
          <a:xfrm>
            <a:off x="7059317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Operations Strategy &amp; Development </a:t>
            </a:r>
          </a:p>
        </p:txBody>
      </p:sp>
      <p:cxnSp>
        <p:nvCxnSpPr>
          <p:cNvPr id="252" name="Connector: Elbow 37">
            <a:extLst>
              <a:ext uri="{FF2B5EF4-FFF2-40B4-BE49-F238E27FC236}">
                <a16:creationId xmlns:a16="http://schemas.microsoft.com/office/drawing/2014/main" id="{0502371D-17FC-9F69-AAF6-9DF0F52DFBC0}"/>
              </a:ext>
            </a:extLst>
          </p:cNvPr>
          <p:cNvCxnSpPr>
            <a:cxnSpLocks/>
            <a:stCxn id="251" idx="1"/>
            <a:endCxn id="172" idx="2"/>
          </p:cNvCxnSpPr>
          <p:nvPr/>
        </p:nvCxnSpPr>
        <p:spPr>
          <a:xfrm rot="10800000">
            <a:off x="6971589" y="3040769"/>
            <a:ext cx="87729" cy="568207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74">
            <a:extLst>
              <a:ext uri="{FF2B5EF4-FFF2-40B4-BE49-F238E27FC236}">
                <a16:creationId xmlns:a16="http://schemas.microsoft.com/office/drawing/2014/main" id="{4F282C42-2CBD-3A9E-EC31-38EAC3388FD2}"/>
              </a:ext>
            </a:extLst>
          </p:cNvPr>
          <p:cNvSpPr>
            <a:spLocks/>
          </p:cNvSpPr>
          <p:nvPr/>
        </p:nvSpPr>
        <p:spPr>
          <a:xfrm>
            <a:off x="8343774" y="2663527"/>
            <a:ext cx="888129" cy="379659"/>
          </a:xfrm>
          <a:prstGeom prst="rect">
            <a:avLst/>
          </a:prstGeom>
          <a:solidFill>
            <a:schemeClr val="accent1">
              <a:lumMod val="100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CIO</a:t>
            </a:r>
          </a:p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600" i="1" kern="0" dirty="0">
                <a:solidFill>
                  <a:srgbClr val="FFFFFF"/>
                </a:solidFill>
                <a:latin typeface="Arial" panose="020B0604020202020204"/>
              </a:rPr>
              <a:t>Rune Qvant</a:t>
            </a:r>
            <a:r>
              <a:rPr lang="en-DK" sz="600" i="1" kern="0" baseline="30000" dirty="0">
                <a:solidFill>
                  <a:srgbClr val="FFFFFF"/>
                </a:solidFill>
                <a:latin typeface="Arial" panose="020B0604020202020204"/>
              </a:rPr>
              <a:t> </a:t>
            </a:r>
            <a:endParaRPr lang="en-GB" sz="600" i="1" kern="0" dirty="0">
              <a:solidFill>
                <a:srgbClr val="FFFFFF"/>
              </a:solidFill>
              <a:latin typeface="Arial" panose="020B0604020202020204"/>
            </a:endParaRPr>
          </a:p>
        </p:txBody>
      </p:sp>
      <p:cxnSp>
        <p:nvCxnSpPr>
          <p:cNvPr id="268" name="Connector: Elbow 508">
            <a:extLst>
              <a:ext uri="{FF2B5EF4-FFF2-40B4-BE49-F238E27FC236}">
                <a16:creationId xmlns:a16="http://schemas.microsoft.com/office/drawing/2014/main" id="{7B9F0CC5-F99F-3D05-40ED-B3EDB976FD51}"/>
              </a:ext>
            </a:extLst>
          </p:cNvPr>
          <p:cNvCxnSpPr>
            <a:cxnSpLocks/>
            <a:stCxn id="187" idx="3"/>
            <a:endCxn id="255" idx="2"/>
          </p:cNvCxnSpPr>
          <p:nvPr/>
        </p:nvCxnSpPr>
        <p:spPr>
          <a:xfrm flipV="1">
            <a:off x="8703117" y="3043186"/>
            <a:ext cx="84722" cy="565789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nector: Elbow 212">
            <a:extLst>
              <a:ext uri="{FF2B5EF4-FFF2-40B4-BE49-F238E27FC236}">
                <a16:creationId xmlns:a16="http://schemas.microsoft.com/office/drawing/2014/main" id="{FF55AA6C-D15C-C4E3-8553-E2899BB3B3BB}"/>
              </a:ext>
            </a:extLst>
          </p:cNvPr>
          <p:cNvCxnSpPr>
            <a:cxnSpLocks/>
            <a:stCxn id="192" idx="1"/>
            <a:endCxn id="165" idx="2"/>
          </p:cNvCxnSpPr>
          <p:nvPr/>
        </p:nvCxnSpPr>
        <p:spPr>
          <a:xfrm rot="10800000">
            <a:off x="1499963" y="3043187"/>
            <a:ext cx="79722" cy="565789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ctor: Elbow 5">
            <a:extLst>
              <a:ext uri="{FF2B5EF4-FFF2-40B4-BE49-F238E27FC236}">
                <a16:creationId xmlns:a16="http://schemas.microsoft.com/office/drawing/2014/main" id="{3EC97F8C-6426-0316-62C8-848C06DFDDB4}"/>
              </a:ext>
            </a:extLst>
          </p:cNvPr>
          <p:cNvCxnSpPr>
            <a:cxnSpLocks/>
            <a:stCxn id="255" idx="2"/>
            <a:endCxn id="298" idx="1"/>
          </p:cNvCxnSpPr>
          <p:nvPr/>
        </p:nvCxnSpPr>
        <p:spPr>
          <a:xfrm rot="16200000" flipH="1">
            <a:off x="8552713" y="3278312"/>
            <a:ext cx="565788" cy="95536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nector: Elbow 87">
            <a:extLst>
              <a:ext uri="{FF2B5EF4-FFF2-40B4-BE49-F238E27FC236}">
                <a16:creationId xmlns:a16="http://schemas.microsoft.com/office/drawing/2014/main" id="{48076634-DC46-93D9-E2DD-D43EADAB6F54}"/>
              </a:ext>
            </a:extLst>
          </p:cNvPr>
          <p:cNvCxnSpPr>
            <a:cxnSpLocks/>
            <a:stCxn id="293" idx="1"/>
            <a:endCxn id="174" idx="2"/>
          </p:cNvCxnSpPr>
          <p:nvPr/>
        </p:nvCxnSpPr>
        <p:spPr>
          <a:xfrm rot="10800000">
            <a:off x="10686524" y="2565749"/>
            <a:ext cx="98897" cy="1043226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Rectangle 43">
            <a:extLst>
              <a:ext uri="{FF2B5EF4-FFF2-40B4-BE49-F238E27FC236}">
                <a16:creationId xmlns:a16="http://schemas.microsoft.com/office/drawing/2014/main" id="{3AF13078-FA56-B9E3-079E-B44E67FD5DB7}"/>
              </a:ext>
            </a:extLst>
          </p:cNvPr>
          <p:cNvSpPr>
            <a:spLocks/>
          </p:cNvSpPr>
          <p:nvPr/>
        </p:nvSpPr>
        <p:spPr>
          <a:xfrm>
            <a:off x="8883375" y="3419145"/>
            <a:ext cx="751493" cy="379658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de-DE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Enterprise Portfolio &amp; Transformation</a:t>
            </a:r>
          </a:p>
        </p:txBody>
      </p:sp>
      <p:cxnSp>
        <p:nvCxnSpPr>
          <p:cNvPr id="312" name="Connector: Elbow 508">
            <a:extLst>
              <a:ext uri="{FF2B5EF4-FFF2-40B4-BE49-F238E27FC236}">
                <a16:creationId xmlns:a16="http://schemas.microsoft.com/office/drawing/2014/main" id="{9F2ECEB8-B5D3-2280-8AD2-95CC118E59B8}"/>
              </a:ext>
            </a:extLst>
          </p:cNvPr>
          <p:cNvCxnSpPr>
            <a:cxnSpLocks/>
            <a:stCxn id="255" idx="2"/>
            <a:endCxn id="15" idx="3"/>
          </p:cNvCxnSpPr>
          <p:nvPr/>
        </p:nvCxnSpPr>
        <p:spPr>
          <a:xfrm rot="5400000">
            <a:off x="7942862" y="3803441"/>
            <a:ext cx="1605232" cy="84723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Gerader Verbinder 324">
            <a:extLst>
              <a:ext uri="{FF2B5EF4-FFF2-40B4-BE49-F238E27FC236}">
                <a16:creationId xmlns:a16="http://schemas.microsoft.com/office/drawing/2014/main" id="{024CD837-19FB-95D8-A15C-2012B365BE2A}"/>
              </a:ext>
            </a:extLst>
          </p:cNvPr>
          <p:cNvCxnSpPr>
            <a:cxnSpLocks/>
            <a:stCxn id="174" idx="1"/>
          </p:cNvCxnSpPr>
          <p:nvPr/>
        </p:nvCxnSpPr>
        <p:spPr>
          <a:xfrm flipH="1">
            <a:off x="10082892" y="2375920"/>
            <a:ext cx="159566" cy="2535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62">
            <a:extLst>
              <a:ext uri="{FF2B5EF4-FFF2-40B4-BE49-F238E27FC236}">
                <a16:creationId xmlns:a16="http://schemas.microsoft.com/office/drawing/2014/main" id="{BBA119F3-6357-1173-4CD9-B7E4CBB883E0}"/>
              </a:ext>
            </a:extLst>
          </p:cNvPr>
          <p:cNvSpPr>
            <a:spLocks/>
          </p:cNvSpPr>
          <p:nvPr/>
        </p:nvSpPr>
        <p:spPr>
          <a:xfrm>
            <a:off x="1440712" y="6099030"/>
            <a:ext cx="756000" cy="200771"/>
          </a:xfrm>
          <a:prstGeom prst="rect">
            <a:avLst/>
          </a:prstGeom>
          <a:solidFill>
            <a:srgbClr val="0F94A7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C-level</a:t>
            </a:r>
          </a:p>
        </p:txBody>
      </p:sp>
      <p:sp>
        <p:nvSpPr>
          <p:cNvPr id="8" name="Rectangle 63">
            <a:extLst>
              <a:ext uri="{FF2B5EF4-FFF2-40B4-BE49-F238E27FC236}">
                <a16:creationId xmlns:a16="http://schemas.microsoft.com/office/drawing/2014/main" id="{89A0B49E-1410-ACC8-06ED-FDBE90EEE1FD}"/>
              </a:ext>
            </a:extLst>
          </p:cNvPr>
          <p:cNvSpPr>
            <a:spLocks/>
          </p:cNvSpPr>
          <p:nvPr/>
        </p:nvSpPr>
        <p:spPr>
          <a:xfrm>
            <a:off x="597845" y="6099030"/>
            <a:ext cx="756000" cy="200771"/>
          </a:xfrm>
          <a:prstGeom prst="rect">
            <a:avLst/>
          </a:prstGeom>
          <a:solidFill>
            <a:srgbClr val="206166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CEO</a:t>
            </a:r>
          </a:p>
        </p:txBody>
      </p:sp>
      <p:sp>
        <p:nvSpPr>
          <p:cNvPr id="9" name="Rectangle 64">
            <a:extLst>
              <a:ext uri="{FF2B5EF4-FFF2-40B4-BE49-F238E27FC236}">
                <a16:creationId xmlns:a16="http://schemas.microsoft.com/office/drawing/2014/main" id="{94D0B70A-CE40-ECAB-240A-5C483BFF2A89}"/>
              </a:ext>
            </a:extLst>
          </p:cNvPr>
          <p:cNvSpPr>
            <a:spLocks/>
          </p:cNvSpPr>
          <p:nvPr/>
        </p:nvSpPr>
        <p:spPr>
          <a:xfrm>
            <a:off x="2283579" y="6099030"/>
            <a:ext cx="756000" cy="200771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DK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Division</a:t>
            </a:r>
            <a:endParaRPr kumimoji="0" lang="en-US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Rectangle 65">
            <a:extLst>
              <a:ext uri="{FF2B5EF4-FFF2-40B4-BE49-F238E27FC236}">
                <a16:creationId xmlns:a16="http://schemas.microsoft.com/office/drawing/2014/main" id="{C8255589-B9AD-534F-6F63-17FF31B7BC4E}"/>
              </a:ext>
            </a:extLst>
          </p:cNvPr>
          <p:cNvSpPr>
            <a:spLocks/>
          </p:cNvSpPr>
          <p:nvPr/>
        </p:nvSpPr>
        <p:spPr>
          <a:xfrm>
            <a:off x="554887" y="6050241"/>
            <a:ext cx="7723791" cy="29834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lumMod val="10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Rectangle 554">
            <a:extLst>
              <a:ext uri="{FF2B5EF4-FFF2-40B4-BE49-F238E27FC236}">
                <a16:creationId xmlns:a16="http://schemas.microsoft.com/office/drawing/2014/main" id="{4BBA95B6-A22D-0783-7ACE-FF8B0B2DC2DF}"/>
              </a:ext>
            </a:extLst>
          </p:cNvPr>
          <p:cNvSpPr/>
          <p:nvPr/>
        </p:nvSpPr>
        <p:spPr bwMode="gray">
          <a:xfrm>
            <a:off x="6635903" y="6127415"/>
            <a:ext cx="735581" cy="14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GB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Solvency II functions</a:t>
            </a:r>
          </a:p>
        </p:txBody>
      </p:sp>
      <p:sp>
        <p:nvSpPr>
          <p:cNvPr id="37" name="Rectangle 520">
            <a:extLst>
              <a:ext uri="{FF2B5EF4-FFF2-40B4-BE49-F238E27FC236}">
                <a16:creationId xmlns:a16="http://schemas.microsoft.com/office/drawing/2014/main" id="{A9A3BA09-554D-B711-C9FD-F05CD3BEFFB9}"/>
              </a:ext>
            </a:extLst>
          </p:cNvPr>
          <p:cNvSpPr>
            <a:spLocks/>
          </p:cNvSpPr>
          <p:nvPr/>
        </p:nvSpPr>
        <p:spPr>
          <a:xfrm>
            <a:off x="5624157" y="6099030"/>
            <a:ext cx="756000" cy="200771"/>
          </a:xfrm>
          <a:prstGeom prst="rect">
            <a:avLst/>
          </a:prstGeom>
          <a:solidFill>
            <a:srgbClr val="FFFFFF"/>
          </a:solidFill>
          <a:ln w="317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Branch Manager</a:t>
            </a:r>
          </a:p>
        </p:txBody>
      </p:sp>
      <p:sp>
        <p:nvSpPr>
          <p:cNvPr id="38" name="Rectangle 64">
            <a:extLst>
              <a:ext uri="{FF2B5EF4-FFF2-40B4-BE49-F238E27FC236}">
                <a16:creationId xmlns:a16="http://schemas.microsoft.com/office/drawing/2014/main" id="{3FDC6578-E8C0-06EC-06B6-B207667C63EF}"/>
              </a:ext>
            </a:extLst>
          </p:cNvPr>
          <p:cNvSpPr>
            <a:spLocks/>
          </p:cNvSpPr>
          <p:nvPr/>
        </p:nvSpPr>
        <p:spPr>
          <a:xfrm>
            <a:off x="4812180" y="6099030"/>
            <a:ext cx="756000" cy="200771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rgbClr val="FFFFFF">
                <a:lumMod val="75000"/>
              </a:srgb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  <a:r>
              <a:rPr kumimoji="0" lang="en-DK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xpert unit </a:t>
            </a:r>
            <a:endParaRPr kumimoji="0" lang="en-US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9" name="Rectangle 64">
            <a:extLst>
              <a:ext uri="{FF2B5EF4-FFF2-40B4-BE49-F238E27FC236}">
                <a16:creationId xmlns:a16="http://schemas.microsoft.com/office/drawing/2014/main" id="{E5142864-E23E-B279-0ED8-B0AA07B081C1}"/>
              </a:ext>
            </a:extLst>
          </p:cNvPr>
          <p:cNvSpPr>
            <a:spLocks/>
          </p:cNvSpPr>
          <p:nvPr/>
        </p:nvSpPr>
        <p:spPr>
          <a:xfrm>
            <a:off x="3969313" y="6099030"/>
            <a:ext cx="756000" cy="200771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Team</a:t>
            </a:r>
            <a:endParaRPr kumimoji="0" lang="en-US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9">
            <a:extLst>
              <a:ext uri="{FF2B5EF4-FFF2-40B4-BE49-F238E27FC236}">
                <a16:creationId xmlns:a16="http://schemas.microsoft.com/office/drawing/2014/main" id="{A6DBB619-546F-4EE7-3E82-719AFD7FEA61}"/>
              </a:ext>
            </a:extLst>
          </p:cNvPr>
          <p:cNvSpPr>
            <a:spLocks/>
          </p:cNvSpPr>
          <p:nvPr/>
        </p:nvSpPr>
        <p:spPr>
          <a:xfrm>
            <a:off x="2486968" y="3937249"/>
            <a:ext cx="751494" cy="37965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US" sz="800" kern="0" dirty="0"/>
              <a:t>Underwriting</a:t>
            </a:r>
          </a:p>
        </p:txBody>
      </p:sp>
      <p:cxnSp>
        <p:nvCxnSpPr>
          <p:cNvPr id="30" name="Connector: Elbow 399">
            <a:extLst>
              <a:ext uri="{FF2B5EF4-FFF2-40B4-BE49-F238E27FC236}">
                <a16:creationId xmlns:a16="http://schemas.microsoft.com/office/drawing/2014/main" id="{3A04A42D-0318-F4E3-AAF8-BE98897A7B4A}"/>
              </a:ext>
            </a:extLst>
          </p:cNvPr>
          <p:cNvCxnSpPr>
            <a:cxnSpLocks/>
            <a:stCxn id="16" idx="3"/>
            <a:endCxn id="186" idx="2"/>
          </p:cNvCxnSpPr>
          <p:nvPr/>
        </p:nvCxnSpPr>
        <p:spPr>
          <a:xfrm flipV="1">
            <a:off x="3238462" y="3040651"/>
            <a:ext cx="83435" cy="1086428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78">
            <a:extLst>
              <a:ext uri="{FF2B5EF4-FFF2-40B4-BE49-F238E27FC236}">
                <a16:creationId xmlns:a16="http://schemas.microsoft.com/office/drawing/2014/main" id="{DCEE23AD-D19D-F935-66A9-31DB2D3DA64A}"/>
              </a:ext>
            </a:extLst>
          </p:cNvPr>
          <p:cNvSpPr>
            <a:spLocks/>
          </p:cNvSpPr>
          <p:nvPr/>
        </p:nvSpPr>
        <p:spPr>
          <a:xfrm>
            <a:off x="7951622" y="4457965"/>
            <a:ext cx="751494" cy="38090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  <a:defRPr/>
            </a:pPr>
            <a:r>
              <a:rPr lang="en-GB" sz="800" kern="0" dirty="0">
                <a:ea typeface="+mn-lt"/>
                <a:cs typeface="+mn-lt"/>
              </a:rPr>
              <a:t>CIO Office</a:t>
            </a:r>
          </a:p>
        </p:txBody>
      </p:sp>
      <p:sp>
        <p:nvSpPr>
          <p:cNvPr id="148" name="Rectangle 64">
            <a:extLst>
              <a:ext uri="{FF2B5EF4-FFF2-40B4-BE49-F238E27FC236}">
                <a16:creationId xmlns:a16="http://schemas.microsoft.com/office/drawing/2014/main" id="{CCF197C9-617F-8D7A-91E7-CBCB0CCFCAB3}"/>
              </a:ext>
            </a:extLst>
          </p:cNvPr>
          <p:cNvSpPr>
            <a:spLocks/>
          </p:cNvSpPr>
          <p:nvPr/>
        </p:nvSpPr>
        <p:spPr>
          <a:xfrm>
            <a:off x="3126446" y="6099030"/>
            <a:ext cx="756000" cy="20077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72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Department</a:t>
            </a:r>
          </a:p>
        </p:txBody>
      </p:sp>
      <p:grpSp>
        <p:nvGrpSpPr>
          <p:cNvPr id="205" name="Group 252">
            <a:extLst>
              <a:ext uri="{FF2B5EF4-FFF2-40B4-BE49-F238E27FC236}">
                <a16:creationId xmlns:a16="http://schemas.microsoft.com/office/drawing/2014/main" id="{9A47977C-309C-AB4C-393D-8CBDA4D47859}"/>
              </a:ext>
            </a:extLst>
          </p:cNvPr>
          <p:cNvGrpSpPr/>
          <p:nvPr/>
        </p:nvGrpSpPr>
        <p:grpSpPr>
          <a:xfrm>
            <a:off x="6465386" y="6127415"/>
            <a:ext cx="144000" cy="144000"/>
            <a:chOff x="2522132" y="5670364"/>
            <a:chExt cx="180000" cy="183717"/>
          </a:xfrm>
        </p:grpSpPr>
        <p:sp>
          <p:nvSpPr>
            <p:cNvPr id="207" name="Oval 253">
              <a:extLst>
                <a:ext uri="{FF2B5EF4-FFF2-40B4-BE49-F238E27FC236}">
                  <a16:creationId xmlns:a16="http://schemas.microsoft.com/office/drawing/2014/main" id="{DA0923C6-62AA-F6DB-AAAB-F92F09FA2BA9}"/>
                </a:ext>
              </a:extLst>
            </p:cNvPr>
            <p:cNvSpPr/>
            <p:nvPr/>
          </p:nvSpPr>
          <p:spPr bwMode="gray">
            <a:xfrm>
              <a:off x="2522132" y="5670364"/>
              <a:ext cx="180000" cy="183717"/>
            </a:xfrm>
            <a:prstGeom prst="ellipse">
              <a:avLst/>
            </a:prstGeom>
            <a:solidFill>
              <a:srgbClr val="FFFFFF"/>
            </a:solidFill>
            <a:ln w="9525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8" name="Graphic 4">
              <a:extLst>
                <a:ext uri="{FF2B5EF4-FFF2-40B4-BE49-F238E27FC236}">
                  <a16:creationId xmlns:a16="http://schemas.microsoft.com/office/drawing/2014/main" id="{28F86E0D-8B5D-DE05-1D65-7BEA2D885CE7}"/>
                </a:ext>
              </a:extLst>
            </p:cNvPr>
            <p:cNvSpPr/>
            <p:nvPr/>
          </p:nvSpPr>
          <p:spPr>
            <a:xfrm>
              <a:off x="2522132" y="5670364"/>
              <a:ext cx="180000" cy="183717"/>
            </a:xfrm>
            <a:custGeom>
              <a:avLst/>
              <a:gdLst>
                <a:gd name="connsiteX0" fmla="*/ 286270 w 362309"/>
                <a:gd name="connsiteY0" fmla="*/ 268606 h 362450"/>
                <a:gd name="connsiteX1" fmla="*/ 281797 w 362309"/>
                <a:gd name="connsiteY1" fmla="*/ 270521 h 362450"/>
                <a:gd name="connsiteX2" fmla="*/ 277323 w 362309"/>
                <a:gd name="connsiteY2" fmla="*/ 268606 h 362450"/>
                <a:gd name="connsiteX3" fmla="*/ 199367 w 362309"/>
                <a:gd name="connsiteY3" fmla="*/ 190083 h 362450"/>
                <a:gd name="connsiteX4" fmla="*/ 166778 w 362309"/>
                <a:gd name="connsiteY4" fmla="*/ 222641 h 362450"/>
                <a:gd name="connsiteX5" fmla="*/ 168056 w 362309"/>
                <a:gd name="connsiteY5" fmla="*/ 223918 h 362450"/>
                <a:gd name="connsiteX6" fmla="*/ 168056 w 362309"/>
                <a:gd name="connsiteY6" fmla="*/ 232856 h 362450"/>
                <a:gd name="connsiteX7" fmla="*/ 159110 w 362309"/>
                <a:gd name="connsiteY7" fmla="*/ 232856 h 362450"/>
                <a:gd name="connsiteX8" fmla="*/ 159110 w 362309"/>
                <a:gd name="connsiteY8" fmla="*/ 232856 h 362450"/>
                <a:gd name="connsiteX9" fmla="*/ 153358 w 362309"/>
                <a:gd name="connsiteY9" fmla="*/ 227110 h 362450"/>
                <a:gd name="connsiteX10" fmla="*/ 105434 w 362309"/>
                <a:gd name="connsiteY10" fmla="*/ 179230 h 362450"/>
                <a:gd name="connsiteX11" fmla="*/ 105434 w 362309"/>
                <a:gd name="connsiteY11" fmla="*/ 179230 h 362450"/>
                <a:gd name="connsiteX12" fmla="*/ 99684 w 362309"/>
                <a:gd name="connsiteY12" fmla="*/ 173485 h 362450"/>
                <a:gd name="connsiteX13" fmla="*/ 99684 w 362309"/>
                <a:gd name="connsiteY13" fmla="*/ 164547 h 362450"/>
                <a:gd name="connsiteX14" fmla="*/ 99684 w 362309"/>
                <a:gd name="connsiteY14" fmla="*/ 164547 h 362450"/>
                <a:gd name="connsiteX15" fmla="*/ 108629 w 362309"/>
                <a:gd name="connsiteY15" fmla="*/ 164547 h 362450"/>
                <a:gd name="connsiteX16" fmla="*/ 109907 w 362309"/>
                <a:gd name="connsiteY16" fmla="*/ 165824 h 362450"/>
                <a:gd name="connsiteX17" fmla="*/ 184669 w 362309"/>
                <a:gd name="connsiteY17" fmla="*/ 91770 h 362450"/>
                <a:gd name="connsiteX18" fmla="*/ 183392 w 362309"/>
                <a:gd name="connsiteY18" fmla="*/ 90493 h 362450"/>
                <a:gd name="connsiteX19" fmla="*/ 183392 w 362309"/>
                <a:gd name="connsiteY19" fmla="*/ 81555 h 362450"/>
                <a:gd name="connsiteX20" fmla="*/ 183392 w 362309"/>
                <a:gd name="connsiteY20" fmla="*/ 81555 h 362450"/>
                <a:gd name="connsiteX21" fmla="*/ 192338 w 362309"/>
                <a:gd name="connsiteY21" fmla="*/ 81555 h 362450"/>
                <a:gd name="connsiteX22" fmla="*/ 198088 w 362309"/>
                <a:gd name="connsiteY22" fmla="*/ 87301 h 362450"/>
                <a:gd name="connsiteX23" fmla="*/ 198088 w 362309"/>
                <a:gd name="connsiteY23" fmla="*/ 87301 h 362450"/>
                <a:gd name="connsiteX24" fmla="*/ 246013 w 362309"/>
                <a:gd name="connsiteY24" fmla="*/ 135181 h 362450"/>
                <a:gd name="connsiteX25" fmla="*/ 246013 w 362309"/>
                <a:gd name="connsiteY25" fmla="*/ 135181 h 362450"/>
                <a:gd name="connsiteX26" fmla="*/ 251764 w 362309"/>
                <a:gd name="connsiteY26" fmla="*/ 140926 h 362450"/>
                <a:gd name="connsiteX27" fmla="*/ 251764 w 362309"/>
                <a:gd name="connsiteY27" fmla="*/ 149864 h 362450"/>
                <a:gd name="connsiteX28" fmla="*/ 242818 w 362309"/>
                <a:gd name="connsiteY28" fmla="*/ 149864 h 362450"/>
                <a:gd name="connsiteX29" fmla="*/ 241540 w 362309"/>
                <a:gd name="connsiteY29" fmla="*/ 148587 h 362450"/>
                <a:gd name="connsiteX30" fmla="*/ 208951 w 362309"/>
                <a:gd name="connsiteY30" fmla="*/ 181145 h 362450"/>
                <a:gd name="connsiteX31" fmla="*/ 286908 w 362309"/>
                <a:gd name="connsiteY31" fmla="*/ 259669 h 362450"/>
                <a:gd name="connsiteX32" fmla="*/ 286270 w 362309"/>
                <a:gd name="connsiteY32" fmla="*/ 268606 h 362450"/>
                <a:gd name="connsiteX33" fmla="*/ 286270 w 362309"/>
                <a:gd name="connsiteY33" fmla="*/ 268606 h 362450"/>
                <a:gd name="connsiteX34" fmla="*/ 180836 w 362309"/>
                <a:gd name="connsiteY34" fmla="*/ 270521 h 362450"/>
                <a:gd name="connsiteX35" fmla="*/ 79874 w 362309"/>
                <a:gd name="connsiteY35" fmla="*/ 270521 h 362450"/>
                <a:gd name="connsiteX36" fmla="*/ 73484 w 362309"/>
                <a:gd name="connsiteY36" fmla="*/ 264137 h 362450"/>
                <a:gd name="connsiteX37" fmla="*/ 79874 w 362309"/>
                <a:gd name="connsiteY37" fmla="*/ 257753 h 362450"/>
                <a:gd name="connsiteX38" fmla="*/ 180836 w 362309"/>
                <a:gd name="connsiteY38" fmla="*/ 257753 h 362450"/>
                <a:gd name="connsiteX39" fmla="*/ 187225 w 362309"/>
                <a:gd name="connsiteY39" fmla="*/ 264137 h 362450"/>
                <a:gd name="connsiteX40" fmla="*/ 180836 w 362309"/>
                <a:gd name="connsiteY40" fmla="*/ 270521 h 362450"/>
                <a:gd name="connsiteX41" fmla="*/ 180836 w 362309"/>
                <a:gd name="connsiteY41" fmla="*/ 479 h 362450"/>
                <a:gd name="connsiteX42" fmla="*/ 0 w 362309"/>
                <a:gd name="connsiteY42" fmla="*/ 181784 h 362450"/>
                <a:gd name="connsiteX43" fmla="*/ 181474 w 362309"/>
                <a:gd name="connsiteY43" fmla="*/ 362451 h 362450"/>
                <a:gd name="connsiteX44" fmla="*/ 362310 w 362309"/>
                <a:gd name="connsiteY44" fmla="*/ 181145 h 362450"/>
                <a:gd name="connsiteX45" fmla="*/ 362310 w 362309"/>
                <a:gd name="connsiteY45" fmla="*/ 181145 h 362450"/>
                <a:gd name="connsiteX46" fmla="*/ 180836 w 362309"/>
                <a:gd name="connsiteY46" fmla="*/ 479 h 362450"/>
                <a:gd name="connsiteX47" fmla="*/ 180836 w 362309"/>
                <a:gd name="connsiteY47" fmla="*/ 479 h 36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2309" h="362450">
                  <a:moveTo>
                    <a:pt x="286270" y="268606"/>
                  </a:moveTo>
                  <a:cubicBezTo>
                    <a:pt x="284992" y="269883"/>
                    <a:pt x="283713" y="270521"/>
                    <a:pt x="281797" y="270521"/>
                  </a:cubicBezTo>
                  <a:cubicBezTo>
                    <a:pt x="279880" y="270521"/>
                    <a:pt x="278602" y="269883"/>
                    <a:pt x="277323" y="268606"/>
                  </a:cubicBezTo>
                  <a:lnTo>
                    <a:pt x="199367" y="190083"/>
                  </a:lnTo>
                  <a:lnTo>
                    <a:pt x="166778" y="222641"/>
                  </a:lnTo>
                  <a:lnTo>
                    <a:pt x="168056" y="223918"/>
                  </a:lnTo>
                  <a:cubicBezTo>
                    <a:pt x="170612" y="226472"/>
                    <a:pt x="170612" y="230302"/>
                    <a:pt x="168056" y="232856"/>
                  </a:cubicBezTo>
                  <a:cubicBezTo>
                    <a:pt x="165500" y="235409"/>
                    <a:pt x="161666" y="235409"/>
                    <a:pt x="159110" y="232856"/>
                  </a:cubicBezTo>
                  <a:lnTo>
                    <a:pt x="159110" y="232856"/>
                  </a:lnTo>
                  <a:lnTo>
                    <a:pt x="153358" y="227110"/>
                  </a:lnTo>
                  <a:lnTo>
                    <a:pt x="105434" y="179230"/>
                  </a:lnTo>
                  <a:lnTo>
                    <a:pt x="105434" y="179230"/>
                  </a:lnTo>
                  <a:lnTo>
                    <a:pt x="99684" y="173485"/>
                  </a:lnTo>
                  <a:cubicBezTo>
                    <a:pt x="97128" y="170931"/>
                    <a:pt x="97128" y="167101"/>
                    <a:pt x="99684" y="164547"/>
                  </a:cubicBezTo>
                  <a:cubicBezTo>
                    <a:pt x="99684" y="164547"/>
                    <a:pt x="99684" y="164547"/>
                    <a:pt x="99684" y="164547"/>
                  </a:cubicBezTo>
                  <a:cubicBezTo>
                    <a:pt x="102239" y="161994"/>
                    <a:pt x="106074" y="161994"/>
                    <a:pt x="108629" y="164547"/>
                  </a:cubicBezTo>
                  <a:lnTo>
                    <a:pt x="109907" y="165824"/>
                  </a:lnTo>
                  <a:lnTo>
                    <a:pt x="184669" y="91770"/>
                  </a:lnTo>
                  <a:lnTo>
                    <a:pt x="183392" y="90493"/>
                  </a:lnTo>
                  <a:cubicBezTo>
                    <a:pt x="180836" y="87939"/>
                    <a:pt x="180836" y="84109"/>
                    <a:pt x="183392" y="81555"/>
                  </a:cubicBezTo>
                  <a:cubicBezTo>
                    <a:pt x="183392" y="81555"/>
                    <a:pt x="183392" y="81555"/>
                    <a:pt x="183392" y="81555"/>
                  </a:cubicBezTo>
                  <a:cubicBezTo>
                    <a:pt x="185948" y="79002"/>
                    <a:pt x="189782" y="79002"/>
                    <a:pt x="192338" y="81555"/>
                  </a:cubicBezTo>
                  <a:lnTo>
                    <a:pt x="198088" y="87301"/>
                  </a:lnTo>
                  <a:lnTo>
                    <a:pt x="198088" y="87301"/>
                  </a:lnTo>
                  <a:lnTo>
                    <a:pt x="246013" y="135181"/>
                  </a:lnTo>
                  <a:lnTo>
                    <a:pt x="246013" y="135181"/>
                  </a:lnTo>
                  <a:lnTo>
                    <a:pt x="251764" y="140926"/>
                  </a:lnTo>
                  <a:cubicBezTo>
                    <a:pt x="254320" y="143480"/>
                    <a:pt x="254320" y="147310"/>
                    <a:pt x="251764" y="149864"/>
                  </a:cubicBezTo>
                  <a:cubicBezTo>
                    <a:pt x="249208" y="152418"/>
                    <a:pt x="245374" y="152418"/>
                    <a:pt x="242818" y="149864"/>
                  </a:cubicBezTo>
                  <a:lnTo>
                    <a:pt x="241540" y="148587"/>
                  </a:lnTo>
                  <a:lnTo>
                    <a:pt x="208951" y="181145"/>
                  </a:lnTo>
                  <a:lnTo>
                    <a:pt x="286908" y="259669"/>
                  </a:lnTo>
                  <a:cubicBezTo>
                    <a:pt x="288826" y="262222"/>
                    <a:pt x="288826" y="266053"/>
                    <a:pt x="286270" y="268606"/>
                  </a:cubicBezTo>
                  <a:cubicBezTo>
                    <a:pt x="286270" y="268606"/>
                    <a:pt x="286270" y="268606"/>
                    <a:pt x="286270" y="268606"/>
                  </a:cubicBezTo>
                  <a:moveTo>
                    <a:pt x="180836" y="270521"/>
                  </a:moveTo>
                  <a:lnTo>
                    <a:pt x="79874" y="270521"/>
                  </a:lnTo>
                  <a:cubicBezTo>
                    <a:pt x="76040" y="270521"/>
                    <a:pt x="73484" y="267968"/>
                    <a:pt x="73484" y="264137"/>
                  </a:cubicBezTo>
                  <a:cubicBezTo>
                    <a:pt x="73484" y="260307"/>
                    <a:pt x="76040" y="257753"/>
                    <a:pt x="79874" y="257753"/>
                  </a:cubicBezTo>
                  <a:lnTo>
                    <a:pt x="180836" y="257753"/>
                  </a:lnTo>
                  <a:cubicBezTo>
                    <a:pt x="184669" y="257753"/>
                    <a:pt x="187225" y="260307"/>
                    <a:pt x="187225" y="264137"/>
                  </a:cubicBezTo>
                  <a:cubicBezTo>
                    <a:pt x="187225" y="267968"/>
                    <a:pt x="184031" y="270521"/>
                    <a:pt x="180836" y="270521"/>
                  </a:cubicBezTo>
                  <a:moveTo>
                    <a:pt x="180836" y="479"/>
                  </a:moveTo>
                  <a:cubicBezTo>
                    <a:pt x="80514" y="479"/>
                    <a:pt x="0" y="81555"/>
                    <a:pt x="0" y="181784"/>
                  </a:cubicBezTo>
                  <a:cubicBezTo>
                    <a:pt x="0" y="282013"/>
                    <a:pt x="81153" y="362451"/>
                    <a:pt x="181474" y="362451"/>
                  </a:cubicBezTo>
                  <a:cubicBezTo>
                    <a:pt x="281797" y="362451"/>
                    <a:pt x="362310" y="281374"/>
                    <a:pt x="362310" y="181145"/>
                  </a:cubicBezTo>
                  <a:cubicBezTo>
                    <a:pt x="362310" y="181145"/>
                    <a:pt x="362310" y="181145"/>
                    <a:pt x="362310" y="181145"/>
                  </a:cubicBezTo>
                  <a:cubicBezTo>
                    <a:pt x="361671" y="80917"/>
                    <a:pt x="280518" y="-160"/>
                    <a:pt x="180836" y="479"/>
                  </a:cubicBezTo>
                  <a:cubicBezTo>
                    <a:pt x="180836" y="-160"/>
                    <a:pt x="180836" y="-160"/>
                    <a:pt x="180836" y="479"/>
                  </a:cubicBezTo>
                </a:path>
              </a:pathLst>
            </a:custGeom>
            <a:solidFill>
              <a:srgbClr val="545241"/>
            </a:solidFill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265" name="Connector: Elbow 508">
            <a:extLst>
              <a:ext uri="{FF2B5EF4-FFF2-40B4-BE49-F238E27FC236}">
                <a16:creationId xmlns:a16="http://schemas.microsoft.com/office/drawing/2014/main" id="{74889464-E5D3-E35B-3C58-6DC2659C2C86}"/>
              </a:ext>
            </a:extLst>
          </p:cNvPr>
          <p:cNvCxnSpPr>
            <a:cxnSpLocks/>
            <a:stCxn id="255" idx="2"/>
            <a:endCxn id="298" idx="1"/>
          </p:cNvCxnSpPr>
          <p:nvPr/>
        </p:nvCxnSpPr>
        <p:spPr>
          <a:xfrm rot="16200000" flipH="1">
            <a:off x="8552713" y="3278312"/>
            <a:ext cx="565788" cy="95536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228">
            <a:extLst>
              <a:ext uri="{FF2B5EF4-FFF2-40B4-BE49-F238E27FC236}">
                <a16:creationId xmlns:a16="http://schemas.microsoft.com/office/drawing/2014/main" id="{D0A7AFD8-BE0E-93C2-5716-CC445D1534B0}"/>
              </a:ext>
            </a:extLst>
          </p:cNvPr>
          <p:cNvCxnSpPr>
            <a:cxnSpLocks/>
          </p:cNvCxnSpPr>
          <p:nvPr/>
        </p:nvCxnSpPr>
        <p:spPr>
          <a:xfrm>
            <a:off x="10715562" y="5595905"/>
            <a:ext cx="0" cy="91324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Connector: Elbow 82">
            <a:extLst>
              <a:ext uri="{FF2B5EF4-FFF2-40B4-BE49-F238E27FC236}">
                <a16:creationId xmlns:a16="http://schemas.microsoft.com/office/drawing/2014/main" id="{96C3D514-56A5-73F0-9CD1-2B2EACAAA3BD}"/>
              </a:ext>
            </a:extLst>
          </p:cNvPr>
          <p:cNvCxnSpPr>
            <a:cxnSpLocks/>
            <a:stCxn id="173" idx="0"/>
            <a:endCxn id="181" idx="2"/>
          </p:cNvCxnSpPr>
          <p:nvPr/>
        </p:nvCxnSpPr>
        <p:spPr>
          <a:xfrm rot="5400000" flipH="1" flipV="1">
            <a:off x="5098776" y="1695037"/>
            <a:ext cx="1013757" cy="916747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Rectangle 226">
            <a:extLst>
              <a:ext uri="{FF2B5EF4-FFF2-40B4-BE49-F238E27FC236}">
                <a16:creationId xmlns:a16="http://schemas.microsoft.com/office/drawing/2014/main" id="{98EA2F03-C071-B1EE-3D42-2E99E42E4C98}"/>
              </a:ext>
            </a:extLst>
          </p:cNvPr>
          <p:cNvSpPr>
            <a:spLocks/>
          </p:cNvSpPr>
          <p:nvPr/>
        </p:nvSpPr>
        <p:spPr>
          <a:xfrm>
            <a:off x="1579685" y="4390101"/>
            <a:ext cx="752400" cy="216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US" sz="800" kern="0" dirty="0">
                <a:ea typeface="+mn-lt"/>
                <a:cs typeface="+mn-lt"/>
              </a:rPr>
              <a:t>ISO</a:t>
            </a:r>
          </a:p>
        </p:txBody>
      </p:sp>
      <p:sp>
        <p:nvSpPr>
          <p:cNvPr id="10" name="Rectangle 159">
            <a:extLst>
              <a:ext uri="{FF2B5EF4-FFF2-40B4-BE49-F238E27FC236}">
                <a16:creationId xmlns:a16="http://schemas.microsoft.com/office/drawing/2014/main" id="{501F2F14-094F-2E38-6DEC-DD6011BF345F}"/>
              </a:ext>
            </a:extLst>
          </p:cNvPr>
          <p:cNvSpPr>
            <a:spLocks/>
          </p:cNvSpPr>
          <p:nvPr/>
        </p:nvSpPr>
        <p:spPr>
          <a:xfrm>
            <a:off x="3411692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</a:rPr>
              <a:t>Pricing</a:t>
            </a:r>
            <a:endParaRPr lang="en-US" sz="800" kern="0" dirty="0">
              <a:solidFill>
                <a:prstClr val="black">
                  <a:lumMod val="100000"/>
                </a:prstClr>
              </a:solidFill>
            </a:endParaRPr>
          </a:p>
        </p:txBody>
      </p:sp>
      <p:grpSp>
        <p:nvGrpSpPr>
          <p:cNvPr id="223" name="Group 252">
            <a:extLst>
              <a:ext uri="{FF2B5EF4-FFF2-40B4-BE49-F238E27FC236}">
                <a16:creationId xmlns:a16="http://schemas.microsoft.com/office/drawing/2014/main" id="{F7905E0C-0B00-02D4-127D-8D1751626040}"/>
              </a:ext>
            </a:extLst>
          </p:cNvPr>
          <p:cNvGrpSpPr/>
          <p:nvPr/>
        </p:nvGrpSpPr>
        <p:grpSpPr>
          <a:xfrm>
            <a:off x="1495260" y="3886809"/>
            <a:ext cx="180000" cy="180000"/>
            <a:chOff x="2522132" y="5670364"/>
            <a:chExt cx="180000" cy="183717"/>
          </a:xfrm>
        </p:grpSpPr>
        <p:sp>
          <p:nvSpPr>
            <p:cNvPr id="224" name="Oval 253">
              <a:extLst>
                <a:ext uri="{FF2B5EF4-FFF2-40B4-BE49-F238E27FC236}">
                  <a16:creationId xmlns:a16="http://schemas.microsoft.com/office/drawing/2014/main" id="{FFADFE00-0BC4-415F-A191-5CAAA1336065}"/>
                </a:ext>
              </a:extLst>
            </p:cNvPr>
            <p:cNvSpPr/>
            <p:nvPr/>
          </p:nvSpPr>
          <p:spPr bwMode="gray">
            <a:xfrm>
              <a:off x="2522132" y="5670364"/>
              <a:ext cx="180000" cy="183717"/>
            </a:xfrm>
            <a:prstGeom prst="ellipse">
              <a:avLst/>
            </a:prstGeom>
            <a:solidFill>
              <a:srgbClr val="FFFFFF"/>
            </a:solidFill>
            <a:ln w="63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5" name="Graphic 4">
              <a:extLst>
                <a:ext uri="{FF2B5EF4-FFF2-40B4-BE49-F238E27FC236}">
                  <a16:creationId xmlns:a16="http://schemas.microsoft.com/office/drawing/2014/main" id="{5F93D300-1D0F-D859-B3BC-9DB6554CD248}"/>
                </a:ext>
              </a:extLst>
            </p:cNvPr>
            <p:cNvSpPr/>
            <p:nvPr/>
          </p:nvSpPr>
          <p:spPr>
            <a:xfrm>
              <a:off x="2522132" y="5670364"/>
              <a:ext cx="180000" cy="183717"/>
            </a:xfrm>
            <a:custGeom>
              <a:avLst/>
              <a:gdLst>
                <a:gd name="connsiteX0" fmla="*/ 286270 w 362309"/>
                <a:gd name="connsiteY0" fmla="*/ 268606 h 362450"/>
                <a:gd name="connsiteX1" fmla="*/ 281797 w 362309"/>
                <a:gd name="connsiteY1" fmla="*/ 270521 h 362450"/>
                <a:gd name="connsiteX2" fmla="*/ 277323 w 362309"/>
                <a:gd name="connsiteY2" fmla="*/ 268606 h 362450"/>
                <a:gd name="connsiteX3" fmla="*/ 199367 w 362309"/>
                <a:gd name="connsiteY3" fmla="*/ 190083 h 362450"/>
                <a:gd name="connsiteX4" fmla="*/ 166778 w 362309"/>
                <a:gd name="connsiteY4" fmla="*/ 222641 h 362450"/>
                <a:gd name="connsiteX5" fmla="*/ 168056 w 362309"/>
                <a:gd name="connsiteY5" fmla="*/ 223918 h 362450"/>
                <a:gd name="connsiteX6" fmla="*/ 168056 w 362309"/>
                <a:gd name="connsiteY6" fmla="*/ 232856 h 362450"/>
                <a:gd name="connsiteX7" fmla="*/ 159110 w 362309"/>
                <a:gd name="connsiteY7" fmla="*/ 232856 h 362450"/>
                <a:gd name="connsiteX8" fmla="*/ 159110 w 362309"/>
                <a:gd name="connsiteY8" fmla="*/ 232856 h 362450"/>
                <a:gd name="connsiteX9" fmla="*/ 153358 w 362309"/>
                <a:gd name="connsiteY9" fmla="*/ 227110 h 362450"/>
                <a:gd name="connsiteX10" fmla="*/ 105434 w 362309"/>
                <a:gd name="connsiteY10" fmla="*/ 179230 h 362450"/>
                <a:gd name="connsiteX11" fmla="*/ 105434 w 362309"/>
                <a:gd name="connsiteY11" fmla="*/ 179230 h 362450"/>
                <a:gd name="connsiteX12" fmla="*/ 99684 w 362309"/>
                <a:gd name="connsiteY12" fmla="*/ 173485 h 362450"/>
                <a:gd name="connsiteX13" fmla="*/ 99684 w 362309"/>
                <a:gd name="connsiteY13" fmla="*/ 164547 h 362450"/>
                <a:gd name="connsiteX14" fmla="*/ 99684 w 362309"/>
                <a:gd name="connsiteY14" fmla="*/ 164547 h 362450"/>
                <a:gd name="connsiteX15" fmla="*/ 108629 w 362309"/>
                <a:gd name="connsiteY15" fmla="*/ 164547 h 362450"/>
                <a:gd name="connsiteX16" fmla="*/ 109907 w 362309"/>
                <a:gd name="connsiteY16" fmla="*/ 165824 h 362450"/>
                <a:gd name="connsiteX17" fmla="*/ 184669 w 362309"/>
                <a:gd name="connsiteY17" fmla="*/ 91770 h 362450"/>
                <a:gd name="connsiteX18" fmla="*/ 183392 w 362309"/>
                <a:gd name="connsiteY18" fmla="*/ 90493 h 362450"/>
                <a:gd name="connsiteX19" fmla="*/ 183392 w 362309"/>
                <a:gd name="connsiteY19" fmla="*/ 81555 h 362450"/>
                <a:gd name="connsiteX20" fmla="*/ 183392 w 362309"/>
                <a:gd name="connsiteY20" fmla="*/ 81555 h 362450"/>
                <a:gd name="connsiteX21" fmla="*/ 192338 w 362309"/>
                <a:gd name="connsiteY21" fmla="*/ 81555 h 362450"/>
                <a:gd name="connsiteX22" fmla="*/ 198088 w 362309"/>
                <a:gd name="connsiteY22" fmla="*/ 87301 h 362450"/>
                <a:gd name="connsiteX23" fmla="*/ 198088 w 362309"/>
                <a:gd name="connsiteY23" fmla="*/ 87301 h 362450"/>
                <a:gd name="connsiteX24" fmla="*/ 246013 w 362309"/>
                <a:gd name="connsiteY24" fmla="*/ 135181 h 362450"/>
                <a:gd name="connsiteX25" fmla="*/ 246013 w 362309"/>
                <a:gd name="connsiteY25" fmla="*/ 135181 h 362450"/>
                <a:gd name="connsiteX26" fmla="*/ 251764 w 362309"/>
                <a:gd name="connsiteY26" fmla="*/ 140926 h 362450"/>
                <a:gd name="connsiteX27" fmla="*/ 251764 w 362309"/>
                <a:gd name="connsiteY27" fmla="*/ 149864 h 362450"/>
                <a:gd name="connsiteX28" fmla="*/ 242818 w 362309"/>
                <a:gd name="connsiteY28" fmla="*/ 149864 h 362450"/>
                <a:gd name="connsiteX29" fmla="*/ 241540 w 362309"/>
                <a:gd name="connsiteY29" fmla="*/ 148587 h 362450"/>
                <a:gd name="connsiteX30" fmla="*/ 208951 w 362309"/>
                <a:gd name="connsiteY30" fmla="*/ 181145 h 362450"/>
                <a:gd name="connsiteX31" fmla="*/ 286908 w 362309"/>
                <a:gd name="connsiteY31" fmla="*/ 259669 h 362450"/>
                <a:gd name="connsiteX32" fmla="*/ 286270 w 362309"/>
                <a:gd name="connsiteY32" fmla="*/ 268606 h 362450"/>
                <a:gd name="connsiteX33" fmla="*/ 286270 w 362309"/>
                <a:gd name="connsiteY33" fmla="*/ 268606 h 362450"/>
                <a:gd name="connsiteX34" fmla="*/ 180836 w 362309"/>
                <a:gd name="connsiteY34" fmla="*/ 270521 h 362450"/>
                <a:gd name="connsiteX35" fmla="*/ 79874 w 362309"/>
                <a:gd name="connsiteY35" fmla="*/ 270521 h 362450"/>
                <a:gd name="connsiteX36" fmla="*/ 73484 w 362309"/>
                <a:gd name="connsiteY36" fmla="*/ 264137 h 362450"/>
                <a:gd name="connsiteX37" fmla="*/ 79874 w 362309"/>
                <a:gd name="connsiteY37" fmla="*/ 257753 h 362450"/>
                <a:gd name="connsiteX38" fmla="*/ 180836 w 362309"/>
                <a:gd name="connsiteY38" fmla="*/ 257753 h 362450"/>
                <a:gd name="connsiteX39" fmla="*/ 187225 w 362309"/>
                <a:gd name="connsiteY39" fmla="*/ 264137 h 362450"/>
                <a:gd name="connsiteX40" fmla="*/ 180836 w 362309"/>
                <a:gd name="connsiteY40" fmla="*/ 270521 h 362450"/>
                <a:gd name="connsiteX41" fmla="*/ 180836 w 362309"/>
                <a:gd name="connsiteY41" fmla="*/ 479 h 362450"/>
                <a:gd name="connsiteX42" fmla="*/ 0 w 362309"/>
                <a:gd name="connsiteY42" fmla="*/ 181784 h 362450"/>
                <a:gd name="connsiteX43" fmla="*/ 181474 w 362309"/>
                <a:gd name="connsiteY43" fmla="*/ 362451 h 362450"/>
                <a:gd name="connsiteX44" fmla="*/ 362310 w 362309"/>
                <a:gd name="connsiteY44" fmla="*/ 181145 h 362450"/>
                <a:gd name="connsiteX45" fmla="*/ 362310 w 362309"/>
                <a:gd name="connsiteY45" fmla="*/ 181145 h 362450"/>
                <a:gd name="connsiteX46" fmla="*/ 180836 w 362309"/>
                <a:gd name="connsiteY46" fmla="*/ 479 h 362450"/>
                <a:gd name="connsiteX47" fmla="*/ 180836 w 362309"/>
                <a:gd name="connsiteY47" fmla="*/ 479 h 36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2309" h="362450">
                  <a:moveTo>
                    <a:pt x="286270" y="268606"/>
                  </a:moveTo>
                  <a:cubicBezTo>
                    <a:pt x="284992" y="269883"/>
                    <a:pt x="283713" y="270521"/>
                    <a:pt x="281797" y="270521"/>
                  </a:cubicBezTo>
                  <a:cubicBezTo>
                    <a:pt x="279880" y="270521"/>
                    <a:pt x="278602" y="269883"/>
                    <a:pt x="277323" y="268606"/>
                  </a:cubicBezTo>
                  <a:lnTo>
                    <a:pt x="199367" y="190083"/>
                  </a:lnTo>
                  <a:lnTo>
                    <a:pt x="166778" y="222641"/>
                  </a:lnTo>
                  <a:lnTo>
                    <a:pt x="168056" y="223918"/>
                  </a:lnTo>
                  <a:cubicBezTo>
                    <a:pt x="170612" y="226472"/>
                    <a:pt x="170612" y="230302"/>
                    <a:pt x="168056" y="232856"/>
                  </a:cubicBezTo>
                  <a:cubicBezTo>
                    <a:pt x="165500" y="235409"/>
                    <a:pt x="161666" y="235409"/>
                    <a:pt x="159110" y="232856"/>
                  </a:cubicBezTo>
                  <a:lnTo>
                    <a:pt x="159110" y="232856"/>
                  </a:lnTo>
                  <a:lnTo>
                    <a:pt x="153358" y="227110"/>
                  </a:lnTo>
                  <a:lnTo>
                    <a:pt x="105434" y="179230"/>
                  </a:lnTo>
                  <a:lnTo>
                    <a:pt x="105434" y="179230"/>
                  </a:lnTo>
                  <a:lnTo>
                    <a:pt x="99684" y="173485"/>
                  </a:lnTo>
                  <a:cubicBezTo>
                    <a:pt x="97128" y="170931"/>
                    <a:pt x="97128" y="167101"/>
                    <a:pt x="99684" y="164547"/>
                  </a:cubicBezTo>
                  <a:cubicBezTo>
                    <a:pt x="99684" y="164547"/>
                    <a:pt x="99684" y="164547"/>
                    <a:pt x="99684" y="164547"/>
                  </a:cubicBezTo>
                  <a:cubicBezTo>
                    <a:pt x="102239" y="161994"/>
                    <a:pt x="106074" y="161994"/>
                    <a:pt x="108629" y="164547"/>
                  </a:cubicBezTo>
                  <a:lnTo>
                    <a:pt x="109907" y="165824"/>
                  </a:lnTo>
                  <a:lnTo>
                    <a:pt x="184669" y="91770"/>
                  </a:lnTo>
                  <a:lnTo>
                    <a:pt x="183392" y="90493"/>
                  </a:lnTo>
                  <a:cubicBezTo>
                    <a:pt x="180836" y="87939"/>
                    <a:pt x="180836" y="84109"/>
                    <a:pt x="183392" y="81555"/>
                  </a:cubicBezTo>
                  <a:cubicBezTo>
                    <a:pt x="183392" y="81555"/>
                    <a:pt x="183392" y="81555"/>
                    <a:pt x="183392" y="81555"/>
                  </a:cubicBezTo>
                  <a:cubicBezTo>
                    <a:pt x="185948" y="79002"/>
                    <a:pt x="189782" y="79002"/>
                    <a:pt x="192338" y="81555"/>
                  </a:cubicBezTo>
                  <a:lnTo>
                    <a:pt x="198088" y="87301"/>
                  </a:lnTo>
                  <a:lnTo>
                    <a:pt x="198088" y="87301"/>
                  </a:lnTo>
                  <a:lnTo>
                    <a:pt x="246013" y="135181"/>
                  </a:lnTo>
                  <a:lnTo>
                    <a:pt x="246013" y="135181"/>
                  </a:lnTo>
                  <a:lnTo>
                    <a:pt x="251764" y="140926"/>
                  </a:lnTo>
                  <a:cubicBezTo>
                    <a:pt x="254320" y="143480"/>
                    <a:pt x="254320" y="147310"/>
                    <a:pt x="251764" y="149864"/>
                  </a:cubicBezTo>
                  <a:cubicBezTo>
                    <a:pt x="249208" y="152418"/>
                    <a:pt x="245374" y="152418"/>
                    <a:pt x="242818" y="149864"/>
                  </a:cubicBezTo>
                  <a:lnTo>
                    <a:pt x="241540" y="148587"/>
                  </a:lnTo>
                  <a:lnTo>
                    <a:pt x="208951" y="181145"/>
                  </a:lnTo>
                  <a:lnTo>
                    <a:pt x="286908" y="259669"/>
                  </a:lnTo>
                  <a:cubicBezTo>
                    <a:pt x="288826" y="262222"/>
                    <a:pt x="288826" y="266053"/>
                    <a:pt x="286270" y="268606"/>
                  </a:cubicBezTo>
                  <a:cubicBezTo>
                    <a:pt x="286270" y="268606"/>
                    <a:pt x="286270" y="268606"/>
                    <a:pt x="286270" y="268606"/>
                  </a:cubicBezTo>
                  <a:moveTo>
                    <a:pt x="180836" y="270521"/>
                  </a:moveTo>
                  <a:lnTo>
                    <a:pt x="79874" y="270521"/>
                  </a:lnTo>
                  <a:cubicBezTo>
                    <a:pt x="76040" y="270521"/>
                    <a:pt x="73484" y="267968"/>
                    <a:pt x="73484" y="264137"/>
                  </a:cubicBezTo>
                  <a:cubicBezTo>
                    <a:pt x="73484" y="260307"/>
                    <a:pt x="76040" y="257753"/>
                    <a:pt x="79874" y="257753"/>
                  </a:cubicBezTo>
                  <a:lnTo>
                    <a:pt x="180836" y="257753"/>
                  </a:lnTo>
                  <a:cubicBezTo>
                    <a:pt x="184669" y="257753"/>
                    <a:pt x="187225" y="260307"/>
                    <a:pt x="187225" y="264137"/>
                  </a:cubicBezTo>
                  <a:cubicBezTo>
                    <a:pt x="187225" y="267968"/>
                    <a:pt x="184031" y="270521"/>
                    <a:pt x="180836" y="270521"/>
                  </a:cubicBezTo>
                  <a:moveTo>
                    <a:pt x="180836" y="479"/>
                  </a:moveTo>
                  <a:cubicBezTo>
                    <a:pt x="80514" y="479"/>
                    <a:pt x="0" y="81555"/>
                    <a:pt x="0" y="181784"/>
                  </a:cubicBezTo>
                  <a:cubicBezTo>
                    <a:pt x="0" y="282013"/>
                    <a:pt x="81153" y="362451"/>
                    <a:pt x="181474" y="362451"/>
                  </a:cubicBezTo>
                  <a:cubicBezTo>
                    <a:pt x="281797" y="362451"/>
                    <a:pt x="362310" y="281374"/>
                    <a:pt x="362310" y="181145"/>
                  </a:cubicBezTo>
                  <a:cubicBezTo>
                    <a:pt x="362310" y="181145"/>
                    <a:pt x="362310" y="181145"/>
                    <a:pt x="362310" y="181145"/>
                  </a:cubicBezTo>
                  <a:cubicBezTo>
                    <a:pt x="361671" y="80917"/>
                    <a:pt x="280518" y="-160"/>
                    <a:pt x="180836" y="479"/>
                  </a:cubicBezTo>
                  <a:cubicBezTo>
                    <a:pt x="180836" y="-160"/>
                    <a:pt x="180836" y="-160"/>
                    <a:pt x="180836" y="479"/>
                  </a:cubicBezTo>
                </a:path>
              </a:pathLst>
            </a:custGeom>
            <a:solidFill>
              <a:srgbClr val="545241"/>
            </a:solidFill>
            <a:ln w="6350" cap="flat">
              <a:solidFill>
                <a:schemeClr val="bg1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11" name="Connector: Elbow 508">
            <a:extLst>
              <a:ext uri="{FF2B5EF4-FFF2-40B4-BE49-F238E27FC236}">
                <a16:creationId xmlns:a16="http://schemas.microsoft.com/office/drawing/2014/main" id="{F95F40B6-FB58-51FC-2FFF-8F30F1790EA1}"/>
              </a:ext>
            </a:extLst>
          </p:cNvPr>
          <p:cNvCxnSpPr>
            <a:cxnSpLocks/>
            <a:stCxn id="4" idx="3"/>
            <a:endCxn id="255" idx="2"/>
          </p:cNvCxnSpPr>
          <p:nvPr/>
        </p:nvCxnSpPr>
        <p:spPr>
          <a:xfrm flipV="1">
            <a:off x="8703115" y="3043186"/>
            <a:ext cx="84724" cy="1083893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508">
            <a:extLst>
              <a:ext uri="{FF2B5EF4-FFF2-40B4-BE49-F238E27FC236}">
                <a16:creationId xmlns:a16="http://schemas.microsoft.com/office/drawing/2014/main" id="{EB6C3046-8842-4EDF-6272-B434C734155F}"/>
              </a:ext>
            </a:extLst>
          </p:cNvPr>
          <p:cNvCxnSpPr>
            <a:cxnSpLocks/>
            <a:stCxn id="10" idx="1"/>
            <a:endCxn id="186" idx="2"/>
          </p:cNvCxnSpPr>
          <p:nvPr/>
        </p:nvCxnSpPr>
        <p:spPr>
          <a:xfrm rot="10800000">
            <a:off x="3321898" y="3040651"/>
            <a:ext cx="89795" cy="1086428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278">
            <a:extLst>
              <a:ext uri="{FF2B5EF4-FFF2-40B4-BE49-F238E27FC236}">
                <a16:creationId xmlns:a16="http://schemas.microsoft.com/office/drawing/2014/main" id="{D6475B3D-4A9E-AE3A-399C-7203A6F41527}"/>
              </a:ext>
            </a:extLst>
          </p:cNvPr>
          <p:cNvSpPr>
            <a:spLocks/>
          </p:cNvSpPr>
          <p:nvPr/>
        </p:nvSpPr>
        <p:spPr>
          <a:xfrm>
            <a:off x="7951621" y="4972485"/>
            <a:ext cx="751494" cy="38090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  <a:defRPr/>
            </a:pPr>
            <a:r>
              <a:rPr lang="en-GB" sz="800" kern="0" dirty="0">
                <a:ea typeface="+mn-lt"/>
                <a:cs typeface="+mn-lt"/>
              </a:rPr>
              <a:t>IT Delivery ETSIN</a:t>
            </a:r>
          </a:p>
        </p:txBody>
      </p:sp>
      <p:cxnSp>
        <p:nvCxnSpPr>
          <p:cNvPr id="20" name="Connector: Elbow 508">
            <a:extLst>
              <a:ext uri="{FF2B5EF4-FFF2-40B4-BE49-F238E27FC236}">
                <a16:creationId xmlns:a16="http://schemas.microsoft.com/office/drawing/2014/main" id="{85178DA7-F7EC-9228-5392-2902E24C2153}"/>
              </a:ext>
            </a:extLst>
          </p:cNvPr>
          <p:cNvCxnSpPr>
            <a:cxnSpLocks/>
            <a:stCxn id="255" idx="2"/>
            <a:endCxn id="19" idx="3"/>
          </p:cNvCxnSpPr>
          <p:nvPr/>
        </p:nvCxnSpPr>
        <p:spPr>
          <a:xfrm rot="5400000">
            <a:off x="7685601" y="4060700"/>
            <a:ext cx="2119752" cy="84724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226">
            <a:extLst>
              <a:ext uri="{FF2B5EF4-FFF2-40B4-BE49-F238E27FC236}">
                <a16:creationId xmlns:a16="http://schemas.microsoft.com/office/drawing/2014/main" id="{E8F0C5D7-2083-2700-FCC6-29E880A8146E}"/>
              </a:ext>
            </a:extLst>
          </p:cNvPr>
          <p:cNvSpPr>
            <a:spLocks/>
          </p:cNvSpPr>
          <p:nvPr/>
        </p:nvSpPr>
        <p:spPr>
          <a:xfrm>
            <a:off x="10785420" y="4459211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</a:t>
            </a:r>
            <a:r>
              <a:rPr kumimoji="0" lang="en-DK" sz="800" b="0" i="0" u="none" strike="noStrike" kern="0" cap="none" spc="0" normalizeH="0" baseline="0" dirty="0" err="1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oard</a:t>
            </a: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Affairs </a:t>
            </a:r>
            <a:r>
              <a:rPr kumimoji="0" lang="de-DE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&amp; </a:t>
            </a:r>
            <a:r>
              <a:rPr kumimoji="0" lang="de-DE" sz="800" b="0" i="0" u="none" strike="noStrike" kern="0" cap="none" spc="0" normalizeH="0" baseline="0" dirty="0" err="1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Procurement</a:t>
            </a:r>
            <a:endParaRPr kumimoji="0" lang="en-US" sz="8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5" name="Rectangle 228">
            <a:extLst>
              <a:ext uri="{FF2B5EF4-FFF2-40B4-BE49-F238E27FC236}">
                <a16:creationId xmlns:a16="http://schemas.microsoft.com/office/drawing/2014/main" id="{D50C72BC-6543-88C3-95BC-C0E36D4E5F67}"/>
              </a:ext>
            </a:extLst>
          </p:cNvPr>
          <p:cNvSpPr>
            <a:spLocks/>
          </p:cNvSpPr>
          <p:nvPr/>
        </p:nvSpPr>
        <p:spPr>
          <a:xfrm>
            <a:off x="9843447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GB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Internal</a:t>
            </a:r>
            <a:b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</a:br>
            <a:r>
              <a:rPr lang="en-GB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Audit</a:t>
            </a:r>
          </a:p>
        </p:txBody>
      </p:sp>
      <p:sp>
        <p:nvSpPr>
          <p:cNvPr id="189" name="Rectangle 227">
            <a:extLst>
              <a:ext uri="{FF2B5EF4-FFF2-40B4-BE49-F238E27FC236}">
                <a16:creationId xmlns:a16="http://schemas.microsoft.com/office/drawing/2014/main" id="{EBC18796-8946-D567-E462-EF6207BA1052}"/>
              </a:ext>
            </a:extLst>
          </p:cNvPr>
          <p:cNvSpPr>
            <a:spLocks/>
          </p:cNvSpPr>
          <p:nvPr/>
        </p:nvSpPr>
        <p:spPr>
          <a:xfrm>
            <a:off x="9843447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72000" tIns="72000" rIns="0" bIns="72000" rtlCol="0" anchor="ctr"/>
          <a:lstStyle/>
          <a:p>
            <a:pPr lvl="0">
              <a:lnSpc>
                <a:spcPct val="80000"/>
              </a:lnSpc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Legal</a:t>
            </a:r>
            <a:r>
              <a:rPr lang="en-GB" sz="800" kern="0" dirty="0">
                <a:solidFill>
                  <a:prstClr val="black">
                    <a:lumMod val="100000"/>
                  </a:prstClr>
                </a:solidFill>
              </a:rPr>
              <a:t>, 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</a:rPr>
              <a:t>Data P. 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</a:rPr>
              <a:t>&amp; </a:t>
            </a:r>
            <a:r>
              <a:rPr lang="en-GB" sz="800" kern="0" dirty="0">
                <a:solidFill>
                  <a:prstClr val="black">
                    <a:lumMod val="100000"/>
                  </a:prstClr>
                </a:solidFill>
              </a:rPr>
              <a:t>Compliance</a:t>
            </a:r>
          </a:p>
        </p:txBody>
      </p:sp>
      <p:grpSp>
        <p:nvGrpSpPr>
          <p:cNvPr id="219" name="Group 249">
            <a:extLst>
              <a:ext uri="{FF2B5EF4-FFF2-40B4-BE49-F238E27FC236}">
                <a16:creationId xmlns:a16="http://schemas.microsoft.com/office/drawing/2014/main" id="{F5AA61E2-135C-C8F0-8DAA-20103882E832}"/>
              </a:ext>
            </a:extLst>
          </p:cNvPr>
          <p:cNvGrpSpPr/>
          <p:nvPr/>
        </p:nvGrpSpPr>
        <p:grpSpPr>
          <a:xfrm>
            <a:off x="9747911" y="3360511"/>
            <a:ext cx="180000" cy="180000"/>
            <a:chOff x="2522132" y="5670364"/>
            <a:chExt cx="180000" cy="183717"/>
          </a:xfrm>
        </p:grpSpPr>
        <p:sp>
          <p:nvSpPr>
            <p:cNvPr id="221" name="Oval 250">
              <a:extLst>
                <a:ext uri="{FF2B5EF4-FFF2-40B4-BE49-F238E27FC236}">
                  <a16:creationId xmlns:a16="http://schemas.microsoft.com/office/drawing/2014/main" id="{70C172D8-8B80-0559-F3F8-F425C9A8B2E3}"/>
                </a:ext>
              </a:extLst>
            </p:cNvPr>
            <p:cNvSpPr/>
            <p:nvPr/>
          </p:nvSpPr>
          <p:spPr bwMode="gray">
            <a:xfrm>
              <a:off x="2522132" y="5670364"/>
              <a:ext cx="180000" cy="183717"/>
            </a:xfrm>
            <a:prstGeom prst="ellipse">
              <a:avLst/>
            </a:prstGeom>
            <a:solidFill>
              <a:srgbClr val="FFFFFF"/>
            </a:solidFill>
            <a:ln w="63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2" name="Graphic 4">
              <a:extLst>
                <a:ext uri="{FF2B5EF4-FFF2-40B4-BE49-F238E27FC236}">
                  <a16:creationId xmlns:a16="http://schemas.microsoft.com/office/drawing/2014/main" id="{3D4951A7-968C-40C4-85B1-19CD574F5B75}"/>
                </a:ext>
              </a:extLst>
            </p:cNvPr>
            <p:cNvSpPr/>
            <p:nvPr/>
          </p:nvSpPr>
          <p:spPr>
            <a:xfrm>
              <a:off x="2522132" y="5670364"/>
              <a:ext cx="180000" cy="183717"/>
            </a:xfrm>
            <a:custGeom>
              <a:avLst/>
              <a:gdLst>
                <a:gd name="connsiteX0" fmla="*/ 286270 w 362309"/>
                <a:gd name="connsiteY0" fmla="*/ 268606 h 362450"/>
                <a:gd name="connsiteX1" fmla="*/ 281797 w 362309"/>
                <a:gd name="connsiteY1" fmla="*/ 270521 h 362450"/>
                <a:gd name="connsiteX2" fmla="*/ 277323 w 362309"/>
                <a:gd name="connsiteY2" fmla="*/ 268606 h 362450"/>
                <a:gd name="connsiteX3" fmla="*/ 199367 w 362309"/>
                <a:gd name="connsiteY3" fmla="*/ 190083 h 362450"/>
                <a:gd name="connsiteX4" fmla="*/ 166778 w 362309"/>
                <a:gd name="connsiteY4" fmla="*/ 222641 h 362450"/>
                <a:gd name="connsiteX5" fmla="*/ 168056 w 362309"/>
                <a:gd name="connsiteY5" fmla="*/ 223918 h 362450"/>
                <a:gd name="connsiteX6" fmla="*/ 168056 w 362309"/>
                <a:gd name="connsiteY6" fmla="*/ 232856 h 362450"/>
                <a:gd name="connsiteX7" fmla="*/ 159110 w 362309"/>
                <a:gd name="connsiteY7" fmla="*/ 232856 h 362450"/>
                <a:gd name="connsiteX8" fmla="*/ 159110 w 362309"/>
                <a:gd name="connsiteY8" fmla="*/ 232856 h 362450"/>
                <a:gd name="connsiteX9" fmla="*/ 153358 w 362309"/>
                <a:gd name="connsiteY9" fmla="*/ 227110 h 362450"/>
                <a:gd name="connsiteX10" fmla="*/ 105434 w 362309"/>
                <a:gd name="connsiteY10" fmla="*/ 179230 h 362450"/>
                <a:gd name="connsiteX11" fmla="*/ 105434 w 362309"/>
                <a:gd name="connsiteY11" fmla="*/ 179230 h 362450"/>
                <a:gd name="connsiteX12" fmla="*/ 99684 w 362309"/>
                <a:gd name="connsiteY12" fmla="*/ 173485 h 362450"/>
                <a:gd name="connsiteX13" fmla="*/ 99684 w 362309"/>
                <a:gd name="connsiteY13" fmla="*/ 164547 h 362450"/>
                <a:gd name="connsiteX14" fmla="*/ 99684 w 362309"/>
                <a:gd name="connsiteY14" fmla="*/ 164547 h 362450"/>
                <a:gd name="connsiteX15" fmla="*/ 108629 w 362309"/>
                <a:gd name="connsiteY15" fmla="*/ 164547 h 362450"/>
                <a:gd name="connsiteX16" fmla="*/ 109907 w 362309"/>
                <a:gd name="connsiteY16" fmla="*/ 165824 h 362450"/>
                <a:gd name="connsiteX17" fmla="*/ 184669 w 362309"/>
                <a:gd name="connsiteY17" fmla="*/ 91770 h 362450"/>
                <a:gd name="connsiteX18" fmla="*/ 183392 w 362309"/>
                <a:gd name="connsiteY18" fmla="*/ 90493 h 362450"/>
                <a:gd name="connsiteX19" fmla="*/ 183392 w 362309"/>
                <a:gd name="connsiteY19" fmla="*/ 81555 h 362450"/>
                <a:gd name="connsiteX20" fmla="*/ 183392 w 362309"/>
                <a:gd name="connsiteY20" fmla="*/ 81555 h 362450"/>
                <a:gd name="connsiteX21" fmla="*/ 192338 w 362309"/>
                <a:gd name="connsiteY21" fmla="*/ 81555 h 362450"/>
                <a:gd name="connsiteX22" fmla="*/ 198088 w 362309"/>
                <a:gd name="connsiteY22" fmla="*/ 87301 h 362450"/>
                <a:gd name="connsiteX23" fmla="*/ 198088 w 362309"/>
                <a:gd name="connsiteY23" fmla="*/ 87301 h 362450"/>
                <a:gd name="connsiteX24" fmla="*/ 246013 w 362309"/>
                <a:gd name="connsiteY24" fmla="*/ 135181 h 362450"/>
                <a:gd name="connsiteX25" fmla="*/ 246013 w 362309"/>
                <a:gd name="connsiteY25" fmla="*/ 135181 h 362450"/>
                <a:gd name="connsiteX26" fmla="*/ 251764 w 362309"/>
                <a:gd name="connsiteY26" fmla="*/ 140926 h 362450"/>
                <a:gd name="connsiteX27" fmla="*/ 251764 w 362309"/>
                <a:gd name="connsiteY27" fmla="*/ 149864 h 362450"/>
                <a:gd name="connsiteX28" fmla="*/ 242818 w 362309"/>
                <a:gd name="connsiteY28" fmla="*/ 149864 h 362450"/>
                <a:gd name="connsiteX29" fmla="*/ 241540 w 362309"/>
                <a:gd name="connsiteY29" fmla="*/ 148587 h 362450"/>
                <a:gd name="connsiteX30" fmla="*/ 208951 w 362309"/>
                <a:gd name="connsiteY30" fmla="*/ 181145 h 362450"/>
                <a:gd name="connsiteX31" fmla="*/ 286908 w 362309"/>
                <a:gd name="connsiteY31" fmla="*/ 259669 h 362450"/>
                <a:gd name="connsiteX32" fmla="*/ 286270 w 362309"/>
                <a:gd name="connsiteY32" fmla="*/ 268606 h 362450"/>
                <a:gd name="connsiteX33" fmla="*/ 286270 w 362309"/>
                <a:gd name="connsiteY33" fmla="*/ 268606 h 362450"/>
                <a:gd name="connsiteX34" fmla="*/ 180836 w 362309"/>
                <a:gd name="connsiteY34" fmla="*/ 270521 h 362450"/>
                <a:gd name="connsiteX35" fmla="*/ 79874 w 362309"/>
                <a:gd name="connsiteY35" fmla="*/ 270521 h 362450"/>
                <a:gd name="connsiteX36" fmla="*/ 73484 w 362309"/>
                <a:gd name="connsiteY36" fmla="*/ 264137 h 362450"/>
                <a:gd name="connsiteX37" fmla="*/ 79874 w 362309"/>
                <a:gd name="connsiteY37" fmla="*/ 257753 h 362450"/>
                <a:gd name="connsiteX38" fmla="*/ 180836 w 362309"/>
                <a:gd name="connsiteY38" fmla="*/ 257753 h 362450"/>
                <a:gd name="connsiteX39" fmla="*/ 187225 w 362309"/>
                <a:gd name="connsiteY39" fmla="*/ 264137 h 362450"/>
                <a:gd name="connsiteX40" fmla="*/ 180836 w 362309"/>
                <a:gd name="connsiteY40" fmla="*/ 270521 h 362450"/>
                <a:gd name="connsiteX41" fmla="*/ 180836 w 362309"/>
                <a:gd name="connsiteY41" fmla="*/ 479 h 362450"/>
                <a:gd name="connsiteX42" fmla="*/ 0 w 362309"/>
                <a:gd name="connsiteY42" fmla="*/ 181784 h 362450"/>
                <a:gd name="connsiteX43" fmla="*/ 181474 w 362309"/>
                <a:gd name="connsiteY43" fmla="*/ 362451 h 362450"/>
                <a:gd name="connsiteX44" fmla="*/ 362310 w 362309"/>
                <a:gd name="connsiteY44" fmla="*/ 181145 h 362450"/>
                <a:gd name="connsiteX45" fmla="*/ 362310 w 362309"/>
                <a:gd name="connsiteY45" fmla="*/ 181145 h 362450"/>
                <a:gd name="connsiteX46" fmla="*/ 180836 w 362309"/>
                <a:gd name="connsiteY46" fmla="*/ 479 h 362450"/>
                <a:gd name="connsiteX47" fmla="*/ 180836 w 362309"/>
                <a:gd name="connsiteY47" fmla="*/ 479 h 36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2309" h="362450">
                  <a:moveTo>
                    <a:pt x="286270" y="268606"/>
                  </a:moveTo>
                  <a:cubicBezTo>
                    <a:pt x="284992" y="269883"/>
                    <a:pt x="283713" y="270521"/>
                    <a:pt x="281797" y="270521"/>
                  </a:cubicBezTo>
                  <a:cubicBezTo>
                    <a:pt x="279880" y="270521"/>
                    <a:pt x="278602" y="269883"/>
                    <a:pt x="277323" y="268606"/>
                  </a:cubicBezTo>
                  <a:lnTo>
                    <a:pt x="199367" y="190083"/>
                  </a:lnTo>
                  <a:lnTo>
                    <a:pt x="166778" y="222641"/>
                  </a:lnTo>
                  <a:lnTo>
                    <a:pt x="168056" y="223918"/>
                  </a:lnTo>
                  <a:cubicBezTo>
                    <a:pt x="170612" y="226472"/>
                    <a:pt x="170612" y="230302"/>
                    <a:pt x="168056" y="232856"/>
                  </a:cubicBezTo>
                  <a:cubicBezTo>
                    <a:pt x="165500" y="235409"/>
                    <a:pt x="161666" y="235409"/>
                    <a:pt x="159110" y="232856"/>
                  </a:cubicBezTo>
                  <a:lnTo>
                    <a:pt x="159110" y="232856"/>
                  </a:lnTo>
                  <a:lnTo>
                    <a:pt x="153358" y="227110"/>
                  </a:lnTo>
                  <a:lnTo>
                    <a:pt x="105434" y="179230"/>
                  </a:lnTo>
                  <a:lnTo>
                    <a:pt x="105434" y="179230"/>
                  </a:lnTo>
                  <a:lnTo>
                    <a:pt x="99684" y="173485"/>
                  </a:lnTo>
                  <a:cubicBezTo>
                    <a:pt x="97128" y="170931"/>
                    <a:pt x="97128" y="167101"/>
                    <a:pt x="99684" y="164547"/>
                  </a:cubicBezTo>
                  <a:cubicBezTo>
                    <a:pt x="99684" y="164547"/>
                    <a:pt x="99684" y="164547"/>
                    <a:pt x="99684" y="164547"/>
                  </a:cubicBezTo>
                  <a:cubicBezTo>
                    <a:pt x="102239" y="161994"/>
                    <a:pt x="106074" y="161994"/>
                    <a:pt x="108629" y="164547"/>
                  </a:cubicBezTo>
                  <a:lnTo>
                    <a:pt x="109907" y="165824"/>
                  </a:lnTo>
                  <a:lnTo>
                    <a:pt x="184669" y="91770"/>
                  </a:lnTo>
                  <a:lnTo>
                    <a:pt x="183392" y="90493"/>
                  </a:lnTo>
                  <a:cubicBezTo>
                    <a:pt x="180836" y="87939"/>
                    <a:pt x="180836" y="84109"/>
                    <a:pt x="183392" y="81555"/>
                  </a:cubicBezTo>
                  <a:cubicBezTo>
                    <a:pt x="183392" y="81555"/>
                    <a:pt x="183392" y="81555"/>
                    <a:pt x="183392" y="81555"/>
                  </a:cubicBezTo>
                  <a:cubicBezTo>
                    <a:pt x="185948" y="79002"/>
                    <a:pt x="189782" y="79002"/>
                    <a:pt x="192338" y="81555"/>
                  </a:cubicBezTo>
                  <a:lnTo>
                    <a:pt x="198088" y="87301"/>
                  </a:lnTo>
                  <a:lnTo>
                    <a:pt x="198088" y="87301"/>
                  </a:lnTo>
                  <a:lnTo>
                    <a:pt x="246013" y="135181"/>
                  </a:lnTo>
                  <a:lnTo>
                    <a:pt x="246013" y="135181"/>
                  </a:lnTo>
                  <a:lnTo>
                    <a:pt x="251764" y="140926"/>
                  </a:lnTo>
                  <a:cubicBezTo>
                    <a:pt x="254320" y="143480"/>
                    <a:pt x="254320" y="147310"/>
                    <a:pt x="251764" y="149864"/>
                  </a:cubicBezTo>
                  <a:cubicBezTo>
                    <a:pt x="249208" y="152418"/>
                    <a:pt x="245374" y="152418"/>
                    <a:pt x="242818" y="149864"/>
                  </a:cubicBezTo>
                  <a:lnTo>
                    <a:pt x="241540" y="148587"/>
                  </a:lnTo>
                  <a:lnTo>
                    <a:pt x="208951" y="181145"/>
                  </a:lnTo>
                  <a:lnTo>
                    <a:pt x="286908" y="259669"/>
                  </a:lnTo>
                  <a:cubicBezTo>
                    <a:pt x="288826" y="262222"/>
                    <a:pt x="288826" y="266053"/>
                    <a:pt x="286270" y="268606"/>
                  </a:cubicBezTo>
                  <a:cubicBezTo>
                    <a:pt x="286270" y="268606"/>
                    <a:pt x="286270" y="268606"/>
                    <a:pt x="286270" y="268606"/>
                  </a:cubicBezTo>
                  <a:moveTo>
                    <a:pt x="180836" y="270521"/>
                  </a:moveTo>
                  <a:lnTo>
                    <a:pt x="79874" y="270521"/>
                  </a:lnTo>
                  <a:cubicBezTo>
                    <a:pt x="76040" y="270521"/>
                    <a:pt x="73484" y="267968"/>
                    <a:pt x="73484" y="264137"/>
                  </a:cubicBezTo>
                  <a:cubicBezTo>
                    <a:pt x="73484" y="260307"/>
                    <a:pt x="76040" y="257753"/>
                    <a:pt x="79874" y="257753"/>
                  </a:cubicBezTo>
                  <a:lnTo>
                    <a:pt x="180836" y="257753"/>
                  </a:lnTo>
                  <a:cubicBezTo>
                    <a:pt x="184669" y="257753"/>
                    <a:pt x="187225" y="260307"/>
                    <a:pt x="187225" y="264137"/>
                  </a:cubicBezTo>
                  <a:cubicBezTo>
                    <a:pt x="187225" y="267968"/>
                    <a:pt x="184031" y="270521"/>
                    <a:pt x="180836" y="270521"/>
                  </a:cubicBezTo>
                  <a:moveTo>
                    <a:pt x="180836" y="479"/>
                  </a:moveTo>
                  <a:cubicBezTo>
                    <a:pt x="80514" y="479"/>
                    <a:pt x="0" y="81555"/>
                    <a:pt x="0" y="181784"/>
                  </a:cubicBezTo>
                  <a:cubicBezTo>
                    <a:pt x="0" y="282013"/>
                    <a:pt x="81153" y="362451"/>
                    <a:pt x="181474" y="362451"/>
                  </a:cubicBezTo>
                  <a:cubicBezTo>
                    <a:pt x="281797" y="362451"/>
                    <a:pt x="362310" y="281374"/>
                    <a:pt x="362310" y="181145"/>
                  </a:cubicBezTo>
                  <a:cubicBezTo>
                    <a:pt x="362310" y="181145"/>
                    <a:pt x="362310" y="181145"/>
                    <a:pt x="362310" y="181145"/>
                  </a:cubicBezTo>
                  <a:cubicBezTo>
                    <a:pt x="361671" y="80917"/>
                    <a:pt x="280518" y="-160"/>
                    <a:pt x="180836" y="479"/>
                  </a:cubicBezTo>
                  <a:cubicBezTo>
                    <a:pt x="180836" y="-160"/>
                    <a:pt x="180836" y="-160"/>
                    <a:pt x="180836" y="479"/>
                  </a:cubicBezTo>
                </a:path>
              </a:pathLst>
            </a:custGeom>
            <a:solidFill>
              <a:srgbClr val="545241"/>
            </a:solidFill>
            <a:ln w="6350" cap="flat">
              <a:solidFill>
                <a:schemeClr val="bg1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282" name="Rectangle 228">
            <a:extLst>
              <a:ext uri="{FF2B5EF4-FFF2-40B4-BE49-F238E27FC236}">
                <a16:creationId xmlns:a16="http://schemas.microsoft.com/office/drawing/2014/main" id="{51972A3B-DE46-AAA2-ED46-5CBC5EE944C6}"/>
              </a:ext>
            </a:extLst>
          </p:cNvPr>
          <p:cNvSpPr>
            <a:spLocks/>
          </p:cNvSpPr>
          <p:nvPr/>
        </p:nvSpPr>
        <p:spPr>
          <a:xfrm>
            <a:off x="10785420" y="3937249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Corp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orate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 Dev.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 &amp; 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Portfolio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 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M.</a:t>
            </a:r>
            <a:endParaRPr lang="en-US" sz="800" kern="0" dirty="0">
              <a:solidFill>
                <a:prstClr val="black">
                  <a:lumMod val="100000"/>
                </a:prstClr>
              </a:solidFill>
              <a:latin typeface="Arial" panose="020B0604020202020204"/>
            </a:endParaRPr>
          </a:p>
        </p:txBody>
      </p:sp>
      <p:sp>
        <p:nvSpPr>
          <p:cNvPr id="293" name="Rectangle 226">
            <a:extLst>
              <a:ext uri="{FF2B5EF4-FFF2-40B4-BE49-F238E27FC236}">
                <a16:creationId xmlns:a16="http://schemas.microsoft.com/office/drawing/2014/main" id="{801636A1-537C-5B53-7339-04F7FBD4D1E8}"/>
              </a:ext>
            </a:extLst>
          </p:cNvPr>
          <p:cNvSpPr>
            <a:spLocks/>
          </p:cNvSpPr>
          <p:nvPr/>
        </p:nvSpPr>
        <p:spPr>
          <a:xfrm>
            <a:off x="10785420" y="3419145"/>
            <a:ext cx="751494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HR</a:t>
            </a: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lang="en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I</a:t>
            </a:r>
            <a:r>
              <a:rPr kumimoji="0" lang="de-DE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</a:t>
            </a:r>
            <a:r>
              <a:rPr kumimoji="0" lang="en-DK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ternal Comms</a:t>
            </a:r>
            <a:endParaRPr kumimoji="0" lang="en-US" sz="8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299" name="Connector: Elbow 508">
            <a:extLst>
              <a:ext uri="{FF2B5EF4-FFF2-40B4-BE49-F238E27FC236}">
                <a16:creationId xmlns:a16="http://schemas.microsoft.com/office/drawing/2014/main" id="{600D450B-2448-51A1-1997-782925A78256}"/>
              </a:ext>
            </a:extLst>
          </p:cNvPr>
          <p:cNvCxnSpPr>
            <a:cxnSpLocks/>
            <a:stCxn id="189" idx="3"/>
            <a:endCxn id="182" idx="1"/>
          </p:cNvCxnSpPr>
          <p:nvPr/>
        </p:nvCxnSpPr>
        <p:spPr>
          <a:xfrm>
            <a:off x="10594941" y="4127079"/>
            <a:ext cx="190479" cy="521962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6" name="Group 249">
            <a:extLst>
              <a:ext uri="{FF2B5EF4-FFF2-40B4-BE49-F238E27FC236}">
                <a16:creationId xmlns:a16="http://schemas.microsoft.com/office/drawing/2014/main" id="{1EF3D0BF-7853-6C07-286D-42C0E6F7D2B3}"/>
              </a:ext>
            </a:extLst>
          </p:cNvPr>
          <p:cNvGrpSpPr/>
          <p:nvPr/>
        </p:nvGrpSpPr>
        <p:grpSpPr>
          <a:xfrm>
            <a:off x="9746208" y="3879131"/>
            <a:ext cx="180000" cy="180000"/>
            <a:chOff x="2522132" y="5670364"/>
            <a:chExt cx="180000" cy="183717"/>
          </a:xfrm>
        </p:grpSpPr>
        <p:sp>
          <p:nvSpPr>
            <p:cNvPr id="307" name="Oval 250">
              <a:extLst>
                <a:ext uri="{FF2B5EF4-FFF2-40B4-BE49-F238E27FC236}">
                  <a16:creationId xmlns:a16="http://schemas.microsoft.com/office/drawing/2014/main" id="{DB31D91D-4051-67F7-86DF-389306C9924C}"/>
                </a:ext>
              </a:extLst>
            </p:cNvPr>
            <p:cNvSpPr/>
            <p:nvPr/>
          </p:nvSpPr>
          <p:spPr bwMode="gray">
            <a:xfrm>
              <a:off x="2522132" y="5670364"/>
              <a:ext cx="180000" cy="183717"/>
            </a:xfrm>
            <a:prstGeom prst="ellipse">
              <a:avLst/>
            </a:prstGeom>
            <a:solidFill>
              <a:srgbClr val="FFFFFF"/>
            </a:solidFill>
            <a:ln w="6350" algn="ctr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08" name="Graphic 4">
              <a:extLst>
                <a:ext uri="{FF2B5EF4-FFF2-40B4-BE49-F238E27FC236}">
                  <a16:creationId xmlns:a16="http://schemas.microsoft.com/office/drawing/2014/main" id="{3BD9E907-06BD-42CA-847E-7A020FF5C117}"/>
                </a:ext>
              </a:extLst>
            </p:cNvPr>
            <p:cNvSpPr/>
            <p:nvPr/>
          </p:nvSpPr>
          <p:spPr>
            <a:xfrm>
              <a:off x="2522132" y="5670364"/>
              <a:ext cx="180000" cy="183717"/>
            </a:xfrm>
            <a:custGeom>
              <a:avLst/>
              <a:gdLst>
                <a:gd name="connsiteX0" fmla="*/ 286270 w 362309"/>
                <a:gd name="connsiteY0" fmla="*/ 268606 h 362450"/>
                <a:gd name="connsiteX1" fmla="*/ 281797 w 362309"/>
                <a:gd name="connsiteY1" fmla="*/ 270521 h 362450"/>
                <a:gd name="connsiteX2" fmla="*/ 277323 w 362309"/>
                <a:gd name="connsiteY2" fmla="*/ 268606 h 362450"/>
                <a:gd name="connsiteX3" fmla="*/ 199367 w 362309"/>
                <a:gd name="connsiteY3" fmla="*/ 190083 h 362450"/>
                <a:gd name="connsiteX4" fmla="*/ 166778 w 362309"/>
                <a:gd name="connsiteY4" fmla="*/ 222641 h 362450"/>
                <a:gd name="connsiteX5" fmla="*/ 168056 w 362309"/>
                <a:gd name="connsiteY5" fmla="*/ 223918 h 362450"/>
                <a:gd name="connsiteX6" fmla="*/ 168056 w 362309"/>
                <a:gd name="connsiteY6" fmla="*/ 232856 h 362450"/>
                <a:gd name="connsiteX7" fmla="*/ 159110 w 362309"/>
                <a:gd name="connsiteY7" fmla="*/ 232856 h 362450"/>
                <a:gd name="connsiteX8" fmla="*/ 159110 w 362309"/>
                <a:gd name="connsiteY8" fmla="*/ 232856 h 362450"/>
                <a:gd name="connsiteX9" fmla="*/ 153358 w 362309"/>
                <a:gd name="connsiteY9" fmla="*/ 227110 h 362450"/>
                <a:gd name="connsiteX10" fmla="*/ 105434 w 362309"/>
                <a:gd name="connsiteY10" fmla="*/ 179230 h 362450"/>
                <a:gd name="connsiteX11" fmla="*/ 105434 w 362309"/>
                <a:gd name="connsiteY11" fmla="*/ 179230 h 362450"/>
                <a:gd name="connsiteX12" fmla="*/ 99684 w 362309"/>
                <a:gd name="connsiteY12" fmla="*/ 173485 h 362450"/>
                <a:gd name="connsiteX13" fmla="*/ 99684 w 362309"/>
                <a:gd name="connsiteY13" fmla="*/ 164547 h 362450"/>
                <a:gd name="connsiteX14" fmla="*/ 99684 w 362309"/>
                <a:gd name="connsiteY14" fmla="*/ 164547 h 362450"/>
                <a:gd name="connsiteX15" fmla="*/ 108629 w 362309"/>
                <a:gd name="connsiteY15" fmla="*/ 164547 h 362450"/>
                <a:gd name="connsiteX16" fmla="*/ 109907 w 362309"/>
                <a:gd name="connsiteY16" fmla="*/ 165824 h 362450"/>
                <a:gd name="connsiteX17" fmla="*/ 184669 w 362309"/>
                <a:gd name="connsiteY17" fmla="*/ 91770 h 362450"/>
                <a:gd name="connsiteX18" fmla="*/ 183392 w 362309"/>
                <a:gd name="connsiteY18" fmla="*/ 90493 h 362450"/>
                <a:gd name="connsiteX19" fmla="*/ 183392 w 362309"/>
                <a:gd name="connsiteY19" fmla="*/ 81555 h 362450"/>
                <a:gd name="connsiteX20" fmla="*/ 183392 w 362309"/>
                <a:gd name="connsiteY20" fmla="*/ 81555 h 362450"/>
                <a:gd name="connsiteX21" fmla="*/ 192338 w 362309"/>
                <a:gd name="connsiteY21" fmla="*/ 81555 h 362450"/>
                <a:gd name="connsiteX22" fmla="*/ 198088 w 362309"/>
                <a:gd name="connsiteY22" fmla="*/ 87301 h 362450"/>
                <a:gd name="connsiteX23" fmla="*/ 198088 w 362309"/>
                <a:gd name="connsiteY23" fmla="*/ 87301 h 362450"/>
                <a:gd name="connsiteX24" fmla="*/ 246013 w 362309"/>
                <a:gd name="connsiteY24" fmla="*/ 135181 h 362450"/>
                <a:gd name="connsiteX25" fmla="*/ 246013 w 362309"/>
                <a:gd name="connsiteY25" fmla="*/ 135181 h 362450"/>
                <a:gd name="connsiteX26" fmla="*/ 251764 w 362309"/>
                <a:gd name="connsiteY26" fmla="*/ 140926 h 362450"/>
                <a:gd name="connsiteX27" fmla="*/ 251764 w 362309"/>
                <a:gd name="connsiteY27" fmla="*/ 149864 h 362450"/>
                <a:gd name="connsiteX28" fmla="*/ 242818 w 362309"/>
                <a:gd name="connsiteY28" fmla="*/ 149864 h 362450"/>
                <a:gd name="connsiteX29" fmla="*/ 241540 w 362309"/>
                <a:gd name="connsiteY29" fmla="*/ 148587 h 362450"/>
                <a:gd name="connsiteX30" fmla="*/ 208951 w 362309"/>
                <a:gd name="connsiteY30" fmla="*/ 181145 h 362450"/>
                <a:gd name="connsiteX31" fmla="*/ 286908 w 362309"/>
                <a:gd name="connsiteY31" fmla="*/ 259669 h 362450"/>
                <a:gd name="connsiteX32" fmla="*/ 286270 w 362309"/>
                <a:gd name="connsiteY32" fmla="*/ 268606 h 362450"/>
                <a:gd name="connsiteX33" fmla="*/ 286270 w 362309"/>
                <a:gd name="connsiteY33" fmla="*/ 268606 h 362450"/>
                <a:gd name="connsiteX34" fmla="*/ 180836 w 362309"/>
                <a:gd name="connsiteY34" fmla="*/ 270521 h 362450"/>
                <a:gd name="connsiteX35" fmla="*/ 79874 w 362309"/>
                <a:gd name="connsiteY35" fmla="*/ 270521 h 362450"/>
                <a:gd name="connsiteX36" fmla="*/ 73484 w 362309"/>
                <a:gd name="connsiteY36" fmla="*/ 264137 h 362450"/>
                <a:gd name="connsiteX37" fmla="*/ 79874 w 362309"/>
                <a:gd name="connsiteY37" fmla="*/ 257753 h 362450"/>
                <a:gd name="connsiteX38" fmla="*/ 180836 w 362309"/>
                <a:gd name="connsiteY38" fmla="*/ 257753 h 362450"/>
                <a:gd name="connsiteX39" fmla="*/ 187225 w 362309"/>
                <a:gd name="connsiteY39" fmla="*/ 264137 h 362450"/>
                <a:gd name="connsiteX40" fmla="*/ 180836 w 362309"/>
                <a:gd name="connsiteY40" fmla="*/ 270521 h 362450"/>
                <a:gd name="connsiteX41" fmla="*/ 180836 w 362309"/>
                <a:gd name="connsiteY41" fmla="*/ 479 h 362450"/>
                <a:gd name="connsiteX42" fmla="*/ 0 w 362309"/>
                <a:gd name="connsiteY42" fmla="*/ 181784 h 362450"/>
                <a:gd name="connsiteX43" fmla="*/ 181474 w 362309"/>
                <a:gd name="connsiteY43" fmla="*/ 362451 h 362450"/>
                <a:gd name="connsiteX44" fmla="*/ 362310 w 362309"/>
                <a:gd name="connsiteY44" fmla="*/ 181145 h 362450"/>
                <a:gd name="connsiteX45" fmla="*/ 362310 w 362309"/>
                <a:gd name="connsiteY45" fmla="*/ 181145 h 362450"/>
                <a:gd name="connsiteX46" fmla="*/ 180836 w 362309"/>
                <a:gd name="connsiteY46" fmla="*/ 479 h 362450"/>
                <a:gd name="connsiteX47" fmla="*/ 180836 w 362309"/>
                <a:gd name="connsiteY47" fmla="*/ 479 h 36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62309" h="362450">
                  <a:moveTo>
                    <a:pt x="286270" y="268606"/>
                  </a:moveTo>
                  <a:cubicBezTo>
                    <a:pt x="284992" y="269883"/>
                    <a:pt x="283713" y="270521"/>
                    <a:pt x="281797" y="270521"/>
                  </a:cubicBezTo>
                  <a:cubicBezTo>
                    <a:pt x="279880" y="270521"/>
                    <a:pt x="278602" y="269883"/>
                    <a:pt x="277323" y="268606"/>
                  </a:cubicBezTo>
                  <a:lnTo>
                    <a:pt x="199367" y="190083"/>
                  </a:lnTo>
                  <a:lnTo>
                    <a:pt x="166778" y="222641"/>
                  </a:lnTo>
                  <a:lnTo>
                    <a:pt x="168056" y="223918"/>
                  </a:lnTo>
                  <a:cubicBezTo>
                    <a:pt x="170612" y="226472"/>
                    <a:pt x="170612" y="230302"/>
                    <a:pt x="168056" y="232856"/>
                  </a:cubicBezTo>
                  <a:cubicBezTo>
                    <a:pt x="165500" y="235409"/>
                    <a:pt x="161666" y="235409"/>
                    <a:pt x="159110" y="232856"/>
                  </a:cubicBezTo>
                  <a:lnTo>
                    <a:pt x="159110" y="232856"/>
                  </a:lnTo>
                  <a:lnTo>
                    <a:pt x="153358" y="227110"/>
                  </a:lnTo>
                  <a:lnTo>
                    <a:pt x="105434" y="179230"/>
                  </a:lnTo>
                  <a:lnTo>
                    <a:pt x="105434" y="179230"/>
                  </a:lnTo>
                  <a:lnTo>
                    <a:pt x="99684" y="173485"/>
                  </a:lnTo>
                  <a:cubicBezTo>
                    <a:pt x="97128" y="170931"/>
                    <a:pt x="97128" y="167101"/>
                    <a:pt x="99684" y="164547"/>
                  </a:cubicBezTo>
                  <a:cubicBezTo>
                    <a:pt x="99684" y="164547"/>
                    <a:pt x="99684" y="164547"/>
                    <a:pt x="99684" y="164547"/>
                  </a:cubicBezTo>
                  <a:cubicBezTo>
                    <a:pt x="102239" y="161994"/>
                    <a:pt x="106074" y="161994"/>
                    <a:pt x="108629" y="164547"/>
                  </a:cubicBezTo>
                  <a:lnTo>
                    <a:pt x="109907" y="165824"/>
                  </a:lnTo>
                  <a:lnTo>
                    <a:pt x="184669" y="91770"/>
                  </a:lnTo>
                  <a:lnTo>
                    <a:pt x="183392" y="90493"/>
                  </a:lnTo>
                  <a:cubicBezTo>
                    <a:pt x="180836" y="87939"/>
                    <a:pt x="180836" y="84109"/>
                    <a:pt x="183392" y="81555"/>
                  </a:cubicBezTo>
                  <a:cubicBezTo>
                    <a:pt x="183392" y="81555"/>
                    <a:pt x="183392" y="81555"/>
                    <a:pt x="183392" y="81555"/>
                  </a:cubicBezTo>
                  <a:cubicBezTo>
                    <a:pt x="185948" y="79002"/>
                    <a:pt x="189782" y="79002"/>
                    <a:pt x="192338" y="81555"/>
                  </a:cubicBezTo>
                  <a:lnTo>
                    <a:pt x="198088" y="87301"/>
                  </a:lnTo>
                  <a:lnTo>
                    <a:pt x="198088" y="87301"/>
                  </a:lnTo>
                  <a:lnTo>
                    <a:pt x="246013" y="135181"/>
                  </a:lnTo>
                  <a:lnTo>
                    <a:pt x="246013" y="135181"/>
                  </a:lnTo>
                  <a:lnTo>
                    <a:pt x="251764" y="140926"/>
                  </a:lnTo>
                  <a:cubicBezTo>
                    <a:pt x="254320" y="143480"/>
                    <a:pt x="254320" y="147310"/>
                    <a:pt x="251764" y="149864"/>
                  </a:cubicBezTo>
                  <a:cubicBezTo>
                    <a:pt x="249208" y="152418"/>
                    <a:pt x="245374" y="152418"/>
                    <a:pt x="242818" y="149864"/>
                  </a:cubicBezTo>
                  <a:lnTo>
                    <a:pt x="241540" y="148587"/>
                  </a:lnTo>
                  <a:lnTo>
                    <a:pt x="208951" y="181145"/>
                  </a:lnTo>
                  <a:lnTo>
                    <a:pt x="286908" y="259669"/>
                  </a:lnTo>
                  <a:cubicBezTo>
                    <a:pt x="288826" y="262222"/>
                    <a:pt x="288826" y="266053"/>
                    <a:pt x="286270" y="268606"/>
                  </a:cubicBezTo>
                  <a:cubicBezTo>
                    <a:pt x="286270" y="268606"/>
                    <a:pt x="286270" y="268606"/>
                    <a:pt x="286270" y="268606"/>
                  </a:cubicBezTo>
                  <a:moveTo>
                    <a:pt x="180836" y="270521"/>
                  </a:moveTo>
                  <a:lnTo>
                    <a:pt x="79874" y="270521"/>
                  </a:lnTo>
                  <a:cubicBezTo>
                    <a:pt x="76040" y="270521"/>
                    <a:pt x="73484" y="267968"/>
                    <a:pt x="73484" y="264137"/>
                  </a:cubicBezTo>
                  <a:cubicBezTo>
                    <a:pt x="73484" y="260307"/>
                    <a:pt x="76040" y="257753"/>
                    <a:pt x="79874" y="257753"/>
                  </a:cubicBezTo>
                  <a:lnTo>
                    <a:pt x="180836" y="257753"/>
                  </a:lnTo>
                  <a:cubicBezTo>
                    <a:pt x="184669" y="257753"/>
                    <a:pt x="187225" y="260307"/>
                    <a:pt x="187225" y="264137"/>
                  </a:cubicBezTo>
                  <a:cubicBezTo>
                    <a:pt x="187225" y="267968"/>
                    <a:pt x="184031" y="270521"/>
                    <a:pt x="180836" y="270521"/>
                  </a:cubicBezTo>
                  <a:moveTo>
                    <a:pt x="180836" y="479"/>
                  </a:moveTo>
                  <a:cubicBezTo>
                    <a:pt x="80514" y="479"/>
                    <a:pt x="0" y="81555"/>
                    <a:pt x="0" y="181784"/>
                  </a:cubicBezTo>
                  <a:cubicBezTo>
                    <a:pt x="0" y="282013"/>
                    <a:pt x="81153" y="362451"/>
                    <a:pt x="181474" y="362451"/>
                  </a:cubicBezTo>
                  <a:cubicBezTo>
                    <a:pt x="281797" y="362451"/>
                    <a:pt x="362310" y="281374"/>
                    <a:pt x="362310" y="181145"/>
                  </a:cubicBezTo>
                  <a:cubicBezTo>
                    <a:pt x="362310" y="181145"/>
                    <a:pt x="362310" y="181145"/>
                    <a:pt x="362310" y="181145"/>
                  </a:cubicBezTo>
                  <a:cubicBezTo>
                    <a:pt x="361671" y="80917"/>
                    <a:pt x="280518" y="-160"/>
                    <a:pt x="180836" y="479"/>
                  </a:cubicBezTo>
                  <a:cubicBezTo>
                    <a:pt x="180836" y="-160"/>
                    <a:pt x="180836" y="-160"/>
                    <a:pt x="180836" y="479"/>
                  </a:cubicBezTo>
                </a:path>
              </a:pathLst>
            </a:custGeom>
            <a:solidFill>
              <a:srgbClr val="545241"/>
            </a:solidFill>
            <a:ln w="6350" cap="flat">
              <a:solidFill>
                <a:schemeClr val="bg1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2472F261-90E2-C687-3CB1-8D50E6F62B33}"/>
              </a:ext>
            </a:extLst>
          </p:cNvPr>
          <p:cNvCxnSpPr>
            <a:cxnSpLocks/>
            <a:stCxn id="189" idx="2"/>
          </p:cNvCxnSpPr>
          <p:nvPr/>
        </p:nvCxnSpPr>
        <p:spPr>
          <a:xfrm>
            <a:off x="10219194" y="4316908"/>
            <a:ext cx="7710" cy="2608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Elbow 508">
            <a:extLst>
              <a:ext uri="{FF2B5EF4-FFF2-40B4-BE49-F238E27FC236}">
                <a16:creationId xmlns:a16="http://schemas.microsoft.com/office/drawing/2014/main" id="{91B421AC-661F-1133-F668-FE11A3F21B4D}"/>
              </a:ext>
            </a:extLst>
          </p:cNvPr>
          <p:cNvCxnSpPr>
            <a:cxnSpLocks/>
            <a:stCxn id="189" idx="3"/>
            <a:endCxn id="293" idx="1"/>
          </p:cNvCxnSpPr>
          <p:nvPr/>
        </p:nvCxnSpPr>
        <p:spPr>
          <a:xfrm flipV="1">
            <a:off x="10594941" y="3608975"/>
            <a:ext cx="190479" cy="518104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508">
            <a:extLst>
              <a:ext uri="{FF2B5EF4-FFF2-40B4-BE49-F238E27FC236}">
                <a16:creationId xmlns:a16="http://schemas.microsoft.com/office/drawing/2014/main" id="{4684DE3F-55F9-BA1A-CF2E-64920A1937C9}"/>
              </a:ext>
            </a:extLst>
          </p:cNvPr>
          <p:cNvCxnSpPr>
            <a:cxnSpLocks/>
            <a:stCxn id="282" idx="1"/>
            <a:endCxn id="185" idx="3"/>
          </p:cNvCxnSpPr>
          <p:nvPr/>
        </p:nvCxnSpPr>
        <p:spPr>
          <a:xfrm rot="10800000">
            <a:off x="10594942" y="3608975"/>
            <a:ext cx="190479" cy="518104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82">
            <a:extLst>
              <a:ext uri="{FF2B5EF4-FFF2-40B4-BE49-F238E27FC236}">
                <a16:creationId xmlns:a16="http://schemas.microsoft.com/office/drawing/2014/main" id="{D2371400-8803-E1F4-427B-765C470B9B9B}"/>
              </a:ext>
            </a:extLst>
          </p:cNvPr>
          <p:cNvCxnSpPr>
            <a:cxnSpLocks/>
            <a:stCxn id="186" idx="0"/>
            <a:endCxn id="181" idx="2"/>
          </p:cNvCxnSpPr>
          <p:nvPr/>
        </p:nvCxnSpPr>
        <p:spPr>
          <a:xfrm rot="5400000" flipH="1" flipV="1">
            <a:off x="4185732" y="782697"/>
            <a:ext cx="1014461" cy="2742131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82">
            <a:extLst>
              <a:ext uri="{FF2B5EF4-FFF2-40B4-BE49-F238E27FC236}">
                <a16:creationId xmlns:a16="http://schemas.microsoft.com/office/drawing/2014/main" id="{F2EE7384-F658-3C20-9B52-D413C309EFD1}"/>
              </a:ext>
            </a:extLst>
          </p:cNvPr>
          <p:cNvCxnSpPr>
            <a:cxnSpLocks/>
            <a:stCxn id="172" idx="0"/>
            <a:endCxn id="181" idx="2"/>
          </p:cNvCxnSpPr>
          <p:nvPr/>
        </p:nvCxnSpPr>
        <p:spPr>
          <a:xfrm rot="16200000" flipV="1">
            <a:off x="6010519" y="1700040"/>
            <a:ext cx="1014578" cy="907560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82">
            <a:extLst>
              <a:ext uri="{FF2B5EF4-FFF2-40B4-BE49-F238E27FC236}">
                <a16:creationId xmlns:a16="http://schemas.microsoft.com/office/drawing/2014/main" id="{CE785542-7150-4642-70F4-00AA0804AE5F}"/>
              </a:ext>
            </a:extLst>
          </p:cNvPr>
          <p:cNvCxnSpPr>
            <a:cxnSpLocks/>
            <a:stCxn id="255" idx="0"/>
            <a:endCxn id="181" idx="2"/>
          </p:cNvCxnSpPr>
          <p:nvPr/>
        </p:nvCxnSpPr>
        <p:spPr>
          <a:xfrm rot="16200000" flipV="1">
            <a:off x="6917436" y="793123"/>
            <a:ext cx="1016996" cy="2723811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Ellipse 145">
            <a:extLst>
              <a:ext uri="{FF2B5EF4-FFF2-40B4-BE49-F238E27FC236}">
                <a16:creationId xmlns:a16="http://schemas.microsoft.com/office/drawing/2014/main" id="{E24AB8F0-8B92-846B-E76E-24F57200C391}"/>
              </a:ext>
            </a:extLst>
          </p:cNvPr>
          <p:cNvSpPr/>
          <p:nvPr/>
        </p:nvSpPr>
        <p:spPr>
          <a:xfrm>
            <a:off x="1430773" y="2326224"/>
            <a:ext cx="138973" cy="1176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47" name="Ellipse 146">
            <a:extLst>
              <a:ext uri="{FF2B5EF4-FFF2-40B4-BE49-F238E27FC236}">
                <a16:creationId xmlns:a16="http://schemas.microsoft.com/office/drawing/2014/main" id="{FD230D5E-BA4D-329B-3B3E-B28BEE9718CB}"/>
              </a:ext>
            </a:extLst>
          </p:cNvPr>
          <p:cNvSpPr/>
          <p:nvPr/>
        </p:nvSpPr>
        <p:spPr>
          <a:xfrm>
            <a:off x="3262035" y="2326224"/>
            <a:ext cx="138973" cy="1176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49" name="Ellipse 148">
            <a:extLst>
              <a:ext uri="{FF2B5EF4-FFF2-40B4-BE49-F238E27FC236}">
                <a16:creationId xmlns:a16="http://schemas.microsoft.com/office/drawing/2014/main" id="{5993165F-9EA4-1992-EC31-907577D6606E}"/>
              </a:ext>
            </a:extLst>
          </p:cNvPr>
          <p:cNvSpPr/>
          <p:nvPr/>
        </p:nvSpPr>
        <p:spPr>
          <a:xfrm>
            <a:off x="5079174" y="2326224"/>
            <a:ext cx="138973" cy="1176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50" name="Ellipse 149">
            <a:extLst>
              <a:ext uri="{FF2B5EF4-FFF2-40B4-BE49-F238E27FC236}">
                <a16:creationId xmlns:a16="http://schemas.microsoft.com/office/drawing/2014/main" id="{CC9A4D90-6ED2-D928-CBC3-E696A8B14041}"/>
              </a:ext>
            </a:extLst>
          </p:cNvPr>
          <p:cNvSpPr/>
          <p:nvPr/>
        </p:nvSpPr>
        <p:spPr>
          <a:xfrm>
            <a:off x="6892161" y="2326224"/>
            <a:ext cx="138973" cy="1176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52" name="Ellipse 151">
            <a:extLst>
              <a:ext uri="{FF2B5EF4-FFF2-40B4-BE49-F238E27FC236}">
                <a16:creationId xmlns:a16="http://schemas.microsoft.com/office/drawing/2014/main" id="{3821FE69-B017-05E6-B380-E2802DAA94B6}"/>
              </a:ext>
            </a:extLst>
          </p:cNvPr>
          <p:cNvSpPr/>
          <p:nvPr/>
        </p:nvSpPr>
        <p:spPr>
          <a:xfrm>
            <a:off x="8696634" y="2326224"/>
            <a:ext cx="138973" cy="11765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215" name="Connector: Elbow 82">
            <a:extLst>
              <a:ext uri="{FF2B5EF4-FFF2-40B4-BE49-F238E27FC236}">
                <a16:creationId xmlns:a16="http://schemas.microsoft.com/office/drawing/2014/main" id="{91C199B8-0379-8A9E-8768-6A25426484B0}"/>
              </a:ext>
            </a:extLst>
          </p:cNvPr>
          <p:cNvCxnSpPr>
            <a:cxnSpLocks/>
            <a:stCxn id="174" idx="0"/>
            <a:endCxn id="181" idx="2"/>
          </p:cNvCxnSpPr>
          <p:nvPr/>
        </p:nvCxnSpPr>
        <p:spPr>
          <a:xfrm rot="16200000" flipV="1">
            <a:off x="8105497" y="-394937"/>
            <a:ext cx="539559" cy="4622495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84">
            <a:extLst>
              <a:ext uri="{FF2B5EF4-FFF2-40B4-BE49-F238E27FC236}">
                <a16:creationId xmlns:a16="http://schemas.microsoft.com/office/drawing/2014/main" id="{35E2F539-C63E-6B7F-03A1-92310D45769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409663" y="1701598"/>
            <a:ext cx="2535" cy="1821934"/>
          </a:xfrm>
          <a:prstGeom prst="bentConnector3">
            <a:avLst>
              <a:gd name="adj1" fmla="val 9117751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or: Elbow 84">
            <a:extLst>
              <a:ext uri="{FF2B5EF4-FFF2-40B4-BE49-F238E27FC236}">
                <a16:creationId xmlns:a16="http://schemas.microsoft.com/office/drawing/2014/main" id="{FBC4B7E9-1F5F-0B37-6532-AB8FE5FAA8D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234237" y="1698253"/>
            <a:ext cx="704" cy="1825384"/>
          </a:xfrm>
          <a:prstGeom prst="bentConnector3">
            <a:avLst>
              <a:gd name="adj1" fmla="val 32571591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or: Elbow 84">
            <a:extLst>
              <a:ext uri="{FF2B5EF4-FFF2-40B4-BE49-F238E27FC236}">
                <a16:creationId xmlns:a16="http://schemas.microsoft.com/office/drawing/2014/main" id="{1EE04A23-A334-CDC9-6817-590A6D3B3898}"/>
              </a:ext>
            </a:extLst>
          </p:cNvPr>
          <p:cNvCxnSpPr>
            <a:cxnSpLocks/>
          </p:cNvCxnSpPr>
          <p:nvPr/>
        </p:nvCxnSpPr>
        <p:spPr>
          <a:xfrm rot="16200000" flipV="1">
            <a:off x="6059025" y="1698850"/>
            <a:ext cx="821" cy="1824307"/>
          </a:xfrm>
          <a:prstGeom prst="bentConnector3">
            <a:avLst>
              <a:gd name="adj1" fmla="val 27944093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nector: Elbow 84">
            <a:extLst>
              <a:ext uri="{FF2B5EF4-FFF2-40B4-BE49-F238E27FC236}">
                <a16:creationId xmlns:a16="http://schemas.microsoft.com/office/drawing/2014/main" id="{597C766A-13BD-549B-B3AC-E39A651973C4}"/>
              </a:ext>
            </a:extLst>
          </p:cNvPr>
          <p:cNvCxnSpPr>
            <a:cxnSpLocks/>
          </p:cNvCxnSpPr>
          <p:nvPr/>
        </p:nvCxnSpPr>
        <p:spPr>
          <a:xfrm rot="16200000" flipV="1">
            <a:off x="7878505" y="1704497"/>
            <a:ext cx="2418" cy="1816251"/>
          </a:xfrm>
          <a:prstGeom prst="bentConnector3">
            <a:avLst>
              <a:gd name="adj1" fmla="val 9554094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ctor: Elbow 84">
            <a:extLst>
              <a:ext uri="{FF2B5EF4-FFF2-40B4-BE49-F238E27FC236}">
                <a16:creationId xmlns:a16="http://schemas.microsoft.com/office/drawing/2014/main" id="{6E719732-70BB-D8D2-4A06-4B2C76079450}"/>
              </a:ext>
            </a:extLst>
          </p:cNvPr>
          <p:cNvCxnSpPr>
            <a:cxnSpLocks/>
            <a:stCxn id="255" idx="0"/>
            <a:endCxn id="174" idx="1"/>
          </p:cNvCxnSpPr>
          <p:nvPr/>
        </p:nvCxnSpPr>
        <p:spPr>
          <a:xfrm rot="5400000" flipH="1" flipV="1">
            <a:off x="9371345" y="1792415"/>
            <a:ext cx="287607" cy="1454619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Connector: Elbow 84">
            <a:extLst>
              <a:ext uri="{FF2B5EF4-FFF2-40B4-BE49-F238E27FC236}">
                <a16:creationId xmlns:a16="http://schemas.microsoft.com/office/drawing/2014/main" id="{1F040A21-F7DC-06F8-4065-484A71FDDFA7}"/>
              </a:ext>
            </a:extLst>
          </p:cNvPr>
          <p:cNvCxnSpPr>
            <a:cxnSpLocks/>
            <a:stCxn id="175" idx="1"/>
            <a:endCxn id="181" idx="2"/>
          </p:cNvCxnSpPr>
          <p:nvPr/>
        </p:nvCxnSpPr>
        <p:spPr>
          <a:xfrm rot="10800000" flipH="1">
            <a:off x="678938" y="1646531"/>
            <a:ext cx="5385089" cy="2480548"/>
          </a:xfrm>
          <a:prstGeom prst="bentConnector4">
            <a:avLst>
              <a:gd name="adj1" fmla="val -1846"/>
              <a:gd name="adj2" fmla="val 85079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Connector: Elbow 84">
            <a:extLst>
              <a:ext uri="{FF2B5EF4-FFF2-40B4-BE49-F238E27FC236}">
                <a16:creationId xmlns:a16="http://schemas.microsoft.com/office/drawing/2014/main" id="{9171658E-5E90-8821-303E-33A56EFCFC9B}"/>
              </a:ext>
            </a:extLst>
          </p:cNvPr>
          <p:cNvCxnSpPr>
            <a:cxnSpLocks/>
            <a:stCxn id="176" idx="3"/>
            <a:endCxn id="181" idx="0"/>
          </p:cNvCxnSpPr>
          <p:nvPr/>
        </p:nvCxnSpPr>
        <p:spPr>
          <a:xfrm flipV="1">
            <a:off x="2331179" y="1174676"/>
            <a:ext cx="3732849" cy="2952403"/>
          </a:xfrm>
          <a:prstGeom prst="bentConnector4">
            <a:avLst>
              <a:gd name="adj1" fmla="val 2059"/>
              <a:gd name="adj2" fmla="val 71048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225">
            <a:extLst>
              <a:ext uri="{FF2B5EF4-FFF2-40B4-BE49-F238E27FC236}">
                <a16:creationId xmlns:a16="http://schemas.microsoft.com/office/drawing/2014/main" id="{5EDA18F0-56C4-8E9F-1B6A-4A3FCF8606BA}"/>
              </a:ext>
            </a:extLst>
          </p:cNvPr>
          <p:cNvSpPr>
            <a:spLocks/>
          </p:cNvSpPr>
          <p:nvPr/>
        </p:nvSpPr>
        <p:spPr>
          <a:xfrm>
            <a:off x="5228086" y="1174676"/>
            <a:ext cx="1671884" cy="471855"/>
          </a:xfrm>
          <a:prstGeom prst="rect">
            <a:avLst/>
          </a:prstGeom>
          <a:solidFill>
            <a:srgbClr val="C00000"/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6000" tIns="72000" rIns="3600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Board of Directors</a:t>
            </a:r>
            <a:endParaRPr kumimoji="0" lang="en-DK" sz="800" b="1" i="0" u="none" strike="noStrike" kern="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lvl="0" algn="ctr">
              <a:lnSpc>
                <a:spcPct val="80000"/>
              </a:lnSpc>
              <a:defRPr/>
            </a:pPr>
            <a:r>
              <a:rPr lang="en-DK" sz="600" i="1" kern="0" dirty="0">
                <a:solidFill>
                  <a:srgbClr val="FFFFFF"/>
                </a:solidFill>
                <a:latin typeface="Arial" panose="020B0604020202020204"/>
              </a:rPr>
              <a:t>Heiko Stüber,</a:t>
            </a:r>
            <a:r>
              <a:rPr lang="de-DE" sz="600" i="1" kern="0" dirty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de-DE" sz="600" i="1" kern="0" dirty="0" err="1">
                <a:solidFill>
                  <a:srgbClr val="FFFFFF"/>
                </a:solidFill>
                <a:latin typeface="Arial" panose="020B0604020202020204"/>
              </a:rPr>
              <a:t>Canses</a:t>
            </a:r>
            <a:r>
              <a:rPr lang="de-DE" sz="600" i="1" kern="0" dirty="0">
                <a:solidFill>
                  <a:srgbClr val="FFFFFF"/>
                </a:solidFill>
                <a:latin typeface="Arial" panose="020B0604020202020204"/>
              </a:rPr>
              <a:t> Abi,</a:t>
            </a:r>
            <a:r>
              <a:rPr lang="en-DK" sz="600" i="1" kern="0" dirty="0">
                <a:solidFill>
                  <a:srgbClr val="FFFFFF"/>
                </a:solidFill>
                <a:latin typeface="Arial" panose="020B0604020202020204"/>
              </a:rPr>
              <a:t> Anja Berner</a:t>
            </a:r>
            <a:r>
              <a:rPr lang="de-DE" sz="600" i="1" kern="0" dirty="0">
                <a:solidFill>
                  <a:srgbClr val="FFFFFF"/>
                </a:solidFill>
                <a:latin typeface="Arial" panose="020B0604020202020204"/>
              </a:rPr>
              <a:t> </a:t>
            </a:r>
            <a:r>
              <a:rPr lang="en-DK" sz="600" i="1" kern="0" dirty="0">
                <a:solidFill>
                  <a:srgbClr val="FFFFFF"/>
                </a:solidFill>
                <a:latin typeface="Arial" panose="020B0604020202020204"/>
              </a:rPr>
              <a:t>&amp; </a:t>
            </a:r>
            <a:r>
              <a:rPr lang="en-GB" sz="600" i="1" kern="0" dirty="0">
                <a:solidFill>
                  <a:srgbClr val="FFFFFF"/>
                </a:solidFill>
                <a:latin typeface="Arial" panose="020B0604020202020204"/>
              </a:rPr>
              <a:t>Charlotte </a:t>
            </a:r>
            <a:r>
              <a:rPr lang="en-GB" sz="600" i="1" kern="0" dirty="0">
                <a:solidFill>
                  <a:srgbClr val="FFFFFF"/>
                </a:solidFill>
              </a:rPr>
              <a:t>Boisen,</a:t>
            </a:r>
            <a:r>
              <a:rPr lang="en-GB" sz="600" i="1" kern="0" dirty="0">
                <a:solidFill>
                  <a:srgbClr val="FFFFFF"/>
                </a:solidFill>
                <a:latin typeface="Arial" panose="020B0604020202020204"/>
              </a:rPr>
              <a:t> Linda Fure</a:t>
            </a:r>
          </a:p>
        </p:txBody>
      </p:sp>
      <p:cxnSp>
        <p:nvCxnSpPr>
          <p:cNvPr id="257" name="Connector: Elbow 82">
            <a:extLst>
              <a:ext uri="{FF2B5EF4-FFF2-40B4-BE49-F238E27FC236}">
                <a16:creationId xmlns:a16="http://schemas.microsoft.com/office/drawing/2014/main" id="{AF1FF035-0964-8955-1AE0-DAADC72BC186}"/>
              </a:ext>
            </a:extLst>
          </p:cNvPr>
          <p:cNvCxnSpPr>
            <a:cxnSpLocks/>
            <a:stCxn id="185" idx="0"/>
            <a:endCxn id="181" idx="2"/>
          </p:cNvCxnSpPr>
          <p:nvPr/>
        </p:nvCxnSpPr>
        <p:spPr>
          <a:xfrm rot="16200000" flipV="1">
            <a:off x="7255304" y="455255"/>
            <a:ext cx="1772614" cy="4155166"/>
          </a:xfrm>
          <a:prstGeom prst="bentConnector3">
            <a:avLst>
              <a:gd name="adj1" fmla="val 50000"/>
            </a:avLst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ctor: Elbow 84">
            <a:extLst>
              <a:ext uri="{FF2B5EF4-FFF2-40B4-BE49-F238E27FC236}">
                <a16:creationId xmlns:a16="http://schemas.microsoft.com/office/drawing/2014/main" id="{20F4EF8B-F9EF-19D8-5B97-926E22AFD03D}"/>
              </a:ext>
            </a:extLst>
          </p:cNvPr>
          <p:cNvCxnSpPr>
            <a:cxnSpLocks/>
            <a:stCxn id="181" idx="2"/>
            <a:endCxn id="189" idx="3"/>
          </p:cNvCxnSpPr>
          <p:nvPr/>
        </p:nvCxnSpPr>
        <p:spPr>
          <a:xfrm rot="16200000" flipH="1">
            <a:off x="7089210" y="621348"/>
            <a:ext cx="2480548" cy="4530913"/>
          </a:xfrm>
          <a:prstGeom prst="bentConnector4">
            <a:avLst>
              <a:gd name="adj1" fmla="val 14921"/>
              <a:gd name="adj2" fmla="val 80696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ctor: Elbow 84">
            <a:extLst>
              <a:ext uri="{FF2B5EF4-FFF2-40B4-BE49-F238E27FC236}">
                <a16:creationId xmlns:a16="http://schemas.microsoft.com/office/drawing/2014/main" id="{5741176D-9579-ADA7-2CD5-0CE4B9EC7942}"/>
              </a:ext>
            </a:extLst>
          </p:cNvPr>
          <p:cNvCxnSpPr>
            <a:cxnSpLocks/>
            <a:stCxn id="181" idx="2"/>
            <a:endCxn id="41" idx="3"/>
          </p:cNvCxnSpPr>
          <p:nvPr/>
        </p:nvCxnSpPr>
        <p:spPr>
          <a:xfrm rot="16200000" flipH="1">
            <a:off x="6911113" y="799445"/>
            <a:ext cx="2834967" cy="4529137"/>
          </a:xfrm>
          <a:prstGeom prst="bentConnector4">
            <a:avLst>
              <a:gd name="adj1" fmla="val 13387"/>
              <a:gd name="adj2" fmla="val 79810"/>
            </a:avLst>
          </a:prstGeom>
          <a:ln w="6350"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226">
            <a:extLst>
              <a:ext uri="{FF2B5EF4-FFF2-40B4-BE49-F238E27FC236}">
                <a16:creationId xmlns:a16="http://schemas.microsoft.com/office/drawing/2014/main" id="{0214832A-8C28-5811-51DF-942692FC700B}"/>
              </a:ext>
            </a:extLst>
          </p:cNvPr>
          <p:cNvSpPr>
            <a:spLocks/>
          </p:cNvSpPr>
          <p:nvPr/>
        </p:nvSpPr>
        <p:spPr>
          <a:xfrm>
            <a:off x="9840765" y="4373498"/>
            <a:ext cx="752400" cy="216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US" sz="800" kern="0" dirty="0">
                <a:ea typeface="+mn-lt"/>
                <a:cs typeface="+mn-lt"/>
              </a:rPr>
              <a:t>DPO</a:t>
            </a:r>
          </a:p>
        </p:txBody>
      </p:sp>
      <p:sp>
        <p:nvSpPr>
          <p:cNvPr id="303" name="Rectangle 226">
            <a:extLst>
              <a:ext uri="{FF2B5EF4-FFF2-40B4-BE49-F238E27FC236}">
                <a16:creationId xmlns:a16="http://schemas.microsoft.com/office/drawing/2014/main" id="{4ED1CEA3-ADF3-397C-FFEC-D31CBD8DCE35}"/>
              </a:ext>
            </a:extLst>
          </p:cNvPr>
          <p:cNvSpPr>
            <a:spLocks/>
          </p:cNvSpPr>
          <p:nvPr/>
        </p:nvSpPr>
        <p:spPr>
          <a:xfrm>
            <a:off x="10763984" y="2611467"/>
            <a:ext cx="751494" cy="335293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Personal Assistant</a:t>
            </a:r>
            <a:endParaRPr kumimoji="0" lang="en-US" sz="8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GB" sz="600" i="1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Gitte Nielsen</a:t>
            </a:r>
            <a:r>
              <a:rPr kumimoji="0" lang="en-DK" sz="600" b="0" i="0" u="none" strike="noStrike" kern="0" cap="none" spc="0" normalizeH="0" baseline="3000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kumimoji="0" lang="en-GB" sz="600" b="0" i="0" u="none" strike="noStrike" kern="0" cap="none" spc="0" normalizeH="0" baseline="0" dirty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04" name="Connector: Elbow 82">
            <a:extLst>
              <a:ext uri="{FF2B5EF4-FFF2-40B4-BE49-F238E27FC236}">
                <a16:creationId xmlns:a16="http://schemas.microsoft.com/office/drawing/2014/main" id="{580997DC-2FDA-6970-4F02-E0448B7EEA0E}"/>
              </a:ext>
            </a:extLst>
          </p:cNvPr>
          <p:cNvCxnSpPr>
            <a:cxnSpLocks/>
            <a:stCxn id="342" idx="1"/>
            <a:endCxn id="173" idx="2"/>
          </p:cNvCxnSpPr>
          <p:nvPr/>
        </p:nvCxnSpPr>
        <p:spPr>
          <a:xfrm rot="10800000">
            <a:off x="5147281" y="3039948"/>
            <a:ext cx="550908" cy="102975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Connector: Elbow 82">
            <a:extLst>
              <a:ext uri="{FF2B5EF4-FFF2-40B4-BE49-F238E27FC236}">
                <a16:creationId xmlns:a16="http://schemas.microsoft.com/office/drawing/2014/main" id="{B93FF753-A5CD-F6EF-D8EB-0426D626F550}"/>
              </a:ext>
            </a:extLst>
          </p:cNvPr>
          <p:cNvCxnSpPr>
            <a:cxnSpLocks/>
            <a:stCxn id="305" idx="1"/>
          </p:cNvCxnSpPr>
          <p:nvPr/>
        </p:nvCxnSpPr>
        <p:spPr>
          <a:xfrm rot="10800000">
            <a:off x="1509902" y="3043186"/>
            <a:ext cx="525626" cy="97200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or: Elbow 82">
            <a:extLst>
              <a:ext uri="{FF2B5EF4-FFF2-40B4-BE49-F238E27FC236}">
                <a16:creationId xmlns:a16="http://schemas.microsoft.com/office/drawing/2014/main" id="{12F6388A-4E2D-D2EA-B96B-20AF34FA1362}"/>
              </a:ext>
            </a:extLst>
          </p:cNvPr>
          <p:cNvCxnSpPr>
            <a:cxnSpLocks/>
            <a:endCxn id="305" idx="3"/>
          </p:cNvCxnSpPr>
          <p:nvPr/>
        </p:nvCxnSpPr>
        <p:spPr>
          <a:xfrm rot="5400000">
            <a:off x="3009562" y="2818111"/>
            <a:ext cx="99735" cy="544814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ectangle 226">
            <a:extLst>
              <a:ext uri="{FF2B5EF4-FFF2-40B4-BE49-F238E27FC236}">
                <a16:creationId xmlns:a16="http://schemas.microsoft.com/office/drawing/2014/main" id="{6CBF6353-55AA-0580-2392-6EB16ED8F059}"/>
              </a:ext>
            </a:extLst>
          </p:cNvPr>
          <p:cNvSpPr>
            <a:spLocks/>
          </p:cNvSpPr>
          <p:nvPr/>
        </p:nvSpPr>
        <p:spPr>
          <a:xfrm>
            <a:off x="7516432" y="3032386"/>
            <a:ext cx="751494" cy="216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marL="0" marR="0" lvl="0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Personal Assistant</a:t>
            </a:r>
          </a:p>
        </p:txBody>
      </p:sp>
      <p:cxnSp>
        <p:nvCxnSpPr>
          <p:cNvPr id="314" name="Connector: Elbow 82">
            <a:extLst>
              <a:ext uri="{FF2B5EF4-FFF2-40B4-BE49-F238E27FC236}">
                <a16:creationId xmlns:a16="http://schemas.microsoft.com/office/drawing/2014/main" id="{F180EE80-E31A-995F-39E7-0B600B9C363F}"/>
              </a:ext>
            </a:extLst>
          </p:cNvPr>
          <p:cNvCxnSpPr>
            <a:cxnSpLocks/>
            <a:endCxn id="313" idx="3"/>
          </p:cNvCxnSpPr>
          <p:nvPr/>
        </p:nvCxnSpPr>
        <p:spPr>
          <a:xfrm rot="5400000">
            <a:off x="8479283" y="2831830"/>
            <a:ext cx="97200" cy="519913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nector: Elbow 82">
            <a:extLst>
              <a:ext uri="{FF2B5EF4-FFF2-40B4-BE49-F238E27FC236}">
                <a16:creationId xmlns:a16="http://schemas.microsoft.com/office/drawing/2014/main" id="{A4404B40-5F01-287F-0E42-5F4E5AF93219}"/>
              </a:ext>
            </a:extLst>
          </p:cNvPr>
          <p:cNvCxnSpPr>
            <a:cxnSpLocks/>
            <a:stCxn id="174" idx="2"/>
            <a:endCxn id="303" idx="1"/>
          </p:cNvCxnSpPr>
          <p:nvPr/>
        </p:nvCxnSpPr>
        <p:spPr>
          <a:xfrm rot="16200000" flipH="1">
            <a:off x="10618571" y="2633700"/>
            <a:ext cx="213365" cy="77461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Rectangle 226">
            <a:extLst>
              <a:ext uri="{FF2B5EF4-FFF2-40B4-BE49-F238E27FC236}">
                <a16:creationId xmlns:a16="http://schemas.microsoft.com/office/drawing/2014/main" id="{ABA790DA-37C4-EC87-15D1-A18080B32B92}"/>
              </a:ext>
            </a:extLst>
          </p:cNvPr>
          <p:cNvSpPr>
            <a:spLocks/>
          </p:cNvSpPr>
          <p:nvPr/>
        </p:nvSpPr>
        <p:spPr>
          <a:xfrm>
            <a:off x="2035528" y="3032386"/>
            <a:ext cx="751494" cy="216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da-DK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P</a:t>
            </a:r>
            <a:r>
              <a:rPr lang="en-US" sz="800" kern="0" dirty="0" err="1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ersonal</a:t>
            </a: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 Assistant</a:t>
            </a:r>
          </a:p>
        </p:txBody>
      </p:sp>
      <p:cxnSp>
        <p:nvCxnSpPr>
          <p:cNvPr id="340" name="Connector: Elbow 82">
            <a:extLst>
              <a:ext uri="{FF2B5EF4-FFF2-40B4-BE49-F238E27FC236}">
                <a16:creationId xmlns:a16="http://schemas.microsoft.com/office/drawing/2014/main" id="{DED3DA89-94E0-A869-D9BF-8CC1C40B3A1E}"/>
              </a:ext>
            </a:extLst>
          </p:cNvPr>
          <p:cNvCxnSpPr>
            <a:cxnSpLocks/>
            <a:stCxn id="172" idx="2"/>
            <a:endCxn id="342" idx="3"/>
          </p:cNvCxnSpPr>
          <p:nvPr/>
        </p:nvCxnSpPr>
        <p:spPr>
          <a:xfrm rot="5400000">
            <a:off x="6659559" y="2830893"/>
            <a:ext cx="102154" cy="521905"/>
          </a:xfrm>
          <a:prstGeom prst="bentConnector2">
            <a:avLst/>
          </a:prstGeom>
          <a:ln w="635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Rectangle 226">
            <a:extLst>
              <a:ext uri="{FF2B5EF4-FFF2-40B4-BE49-F238E27FC236}">
                <a16:creationId xmlns:a16="http://schemas.microsoft.com/office/drawing/2014/main" id="{985C137D-56B2-7B59-BC8B-7C7976431954}"/>
              </a:ext>
            </a:extLst>
          </p:cNvPr>
          <p:cNvSpPr>
            <a:spLocks/>
          </p:cNvSpPr>
          <p:nvPr/>
        </p:nvSpPr>
        <p:spPr>
          <a:xfrm>
            <a:off x="5698189" y="3034922"/>
            <a:ext cx="751494" cy="21600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>
                <a:lumMod val="75000"/>
              </a:schemeClr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US" sz="800" kern="0" dirty="0">
                <a:solidFill>
                  <a:prstClr val="black">
                    <a:lumMod val="100000"/>
                  </a:prstClr>
                </a:solidFill>
                <a:latin typeface="Arial" panose="020B0604020202020204"/>
              </a:rPr>
              <a:t>Personal Assistant</a:t>
            </a:r>
          </a:p>
        </p:txBody>
      </p:sp>
      <p:cxnSp>
        <p:nvCxnSpPr>
          <p:cNvPr id="351" name="Gerader Verbinder 350">
            <a:extLst>
              <a:ext uri="{FF2B5EF4-FFF2-40B4-BE49-F238E27FC236}">
                <a16:creationId xmlns:a16="http://schemas.microsoft.com/office/drawing/2014/main" id="{E2B89F78-E7EB-653E-546C-60AFFBBD9727}"/>
              </a:ext>
            </a:extLst>
          </p:cNvPr>
          <p:cNvCxnSpPr>
            <a:cxnSpLocks/>
            <a:stCxn id="189" idx="2"/>
            <a:endCxn id="41" idx="0"/>
          </p:cNvCxnSpPr>
          <p:nvPr/>
        </p:nvCxnSpPr>
        <p:spPr>
          <a:xfrm flipH="1">
            <a:off x="10216965" y="4316908"/>
            <a:ext cx="2229" cy="5659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Gerader Verbinder 353">
            <a:extLst>
              <a:ext uri="{FF2B5EF4-FFF2-40B4-BE49-F238E27FC236}">
                <a16:creationId xmlns:a16="http://schemas.microsoft.com/office/drawing/2014/main" id="{69B886DA-53EC-579E-8162-4A6CE6C86100}"/>
              </a:ext>
            </a:extLst>
          </p:cNvPr>
          <p:cNvCxnSpPr>
            <a:cxnSpLocks/>
            <a:stCxn id="176" idx="2"/>
            <a:endCxn id="347" idx="0"/>
          </p:cNvCxnSpPr>
          <p:nvPr/>
        </p:nvCxnSpPr>
        <p:spPr>
          <a:xfrm>
            <a:off x="1955432" y="4316908"/>
            <a:ext cx="453" cy="73193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1F184A0-6D0D-D6F0-0CA4-95242E616629}"/>
              </a:ext>
            </a:extLst>
          </p:cNvPr>
          <p:cNvSpPr>
            <a:spLocks/>
          </p:cNvSpPr>
          <p:nvPr/>
        </p:nvSpPr>
        <p:spPr>
          <a:xfrm>
            <a:off x="8888244" y="4457965"/>
            <a:ext cx="751493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en-DK" sz="800" kern="0" dirty="0">
                <a:ea typeface="+mn-lt"/>
                <a:cs typeface="+mn-lt"/>
              </a:rPr>
              <a:t>D</a:t>
            </a:r>
            <a:r>
              <a:rPr lang="da-DK" sz="800" kern="0" dirty="0">
                <a:ea typeface="+mn-lt"/>
                <a:cs typeface="+mn-lt"/>
              </a:rPr>
              <a:t>ata &amp; AI</a:t>
            </a:r>
            <a:endParaRPr lang="en-US" sz="800" kern="0" dirty="0">
              <a:ea typeface="+mn-lt"/>
              <a:cs typeface="+mn-lt"/>
            </a:endParaRPr>
          </a:p>
        </p:txBody>
      </p:sp>
      <p:sp>
        <p:nvSpPr>
          <p:cNvPr id="12" name="Rectangle 43">
            <a:extLst>
              <a:ext uri="{FF2B5EF4-FFF2-40B4-BE49-F238E27FC236}">
                <a16:creationId xmlns:a16="http://schemas.microsoft.com/office/drawing/2014/main" id="{BE624795-E090-4D70-4E3D-54A9E148CAFF}"/>
              </a:ext>
            </a:extLst>
          </p:cNvPr>
          <p:cNvSpPr>
            <a:spLocks/>
          </p:cNvSpPr>
          <p:nvPr/>
        </p:nvSpPr>
        <p:spPr>
          <a:xfrm>
            <a:off x="8879555" y="3937248"/>
            <a:ext cx="751493" cy="37965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72000" rIns="0" bIns="72000" rtlCol="0" anchor="ctr"/>
          <a:lstStyle/>
          <a:p>
            <a:pPr algn="ctr">
              <a:lnSpc>
                <a:spcPct val="80000"/>
              </a:lnSpc>
            </a:pPr>
            <a:r>
              <a:rPr lang="da-DK" sz="800" kern="0" dirty="0">
                <a:ea typeface="+mn-lt"/>
                <a:cs typeface="+mn-lt"/>
              </a:rPr>
              <a:t>IT Operations &amp; Service Integration</a:t>
            </a:r>
            <a:endParaRPr lang="en-US" sz="800" kern="0" dirty="0">
              <a:ea typeface="+mn-lt"/>
              <a:cs typeface="+mn-lt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BBC608-3EDB-C9DC-BD0E-3EFB38C25DCC}"/>
              </a:ext>
            </a:extLst>
          </p:cNvPr>
          <p:cNvCxnSpPr>
            <a:cxnSpLocks/>
            <a:stCxn id="6" idx="1"/>
            <a:endCxn id="6" idx="1"/>
          </p:cNvCxnSpPr>
          <p:nvPr/>
        </p:nvCxnSpPr>
        <p:spPr>
          <a:xfrm>
            <a:off x="8888244" y="4647795"/>
            <a:ext cx="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42C8635-70EE-117B-F3CC-BA5E0C96C96D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8703116" y="4648418"/>
            <a:ext cx="180259" cy="1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0AF382E-F7BD-CA39-7539-2A33F3B39DC1}"/>
              </a:ext>
            </a:extLst>
          </p:cNvPr>
          <p:cNvCxnSpPr>
            <a:cxnSpLocks/>
          </p:cNvCxnSpPr>
          <p:nvPr/>
        </p:nvCxnSpPr>
        <p:spPr>
          <a:xfrm>
            <a:off x="8695373" y="4127078"/>
            <a:ext cx="180259" cy="1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9055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8224&quot;&gt;&lt;version val=&quot;35300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ERGO_EN PPT">
  <a:themeElements>
    <a:clrScheme name="ERGO PPT">
      <a:dk1>
        <a:sysClr val="windowText" lastClr="000000"/>
      </a:dk1>
      <a:lt1>
        <a:sysClr val="window" lastClr="FFFFFF"/>
      </a:lt1>
      <a:dk2>
        <a:srgbClr val="BF1528"/>
      </a:dk2>
      <a:lt2>
        <a:srgbClr val="EBE6D8"/>
      </a:lt2>
      <a:accent1>
        <a:srgbClr val="0F94A7"/>
      </a:accent1>
      <a:accent2>
        <a:srgbClr val="47BCC5"/>
      </a:accent2>
      <a:accent3>
        <a:srgbClr val="CCEBED"/>
      </a:accent3>
      <a:accent4>
        <a:srgbClr val="545241"/>
      </a:accent4>
      <a:accent5>
        <a:srgbClr val="807E6F"/>
      </a:accent5>
      <a:accent6>
        <a:srgbClr val="D9D5C7"/>
      </a:accent6>
      <a:hlink>
        <a:srgbClr val="BF1528"/>
      </a:hlink>
      <a:folHlink>
        <a:srgbClr val="545241"/>
      </a:folHlink>
    </a:clrScheme>
    <a:fontScheme name="ER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lIns="108000" tIns="72000" rIns="108000" bIns="72000" rtlCol="0" anchor="ctr"/>
      <a:lstStyle>
        <a:defPPr algn="ctr">
          <a:defRPr sz="16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defRPr sz="1600" dirty="0" err="1" smtClean="0"/>
        </a:defPPr>
      </a:lstStyle>
    </a:txDef>
  </a:objectDefaults>
  <a:extraClrSchemeLst/>
  <a:custClrLst>
    <a:custClr name="Purple">
      <a:srgbClr val="E4D6E4"/>
    </a:custClr>
    <a:custClr name="Purple dark 1">
      <a:srgbClr val="DBACCC"/>
    </a:custClr>
    <a:custClr name="Purple dark 2">
      <a:srgbClr val="CE5E92"/>
    </a:custClr>
    <a:custClr name="Purple dark 3">
      <a:srgbClr val="B31767"/>
    </a:custClr>
    <a:custClr>
      <a:srgbClr val="FFFFFF"/>
    </a:custClr>
    <a:custClr>
      <a:srgbClr val="FFFFFF"/>
    </a:custClr>
    <a:custClr name="Green">
      <a:srgbClr val="B5D5C1"/>
    </a:custClr>
    <a:custClr name="Green dark 1">
      <a:srgbClr val="8BC9AD"/>
    </a:custClr>
    <a:custClr name="Green dark 2">
      <a:srgbClr val="5FB8A2"/>
    </a:custClr>
    <a:custClr name="Green dark 3">
      <a:srgbClr val="009284"/>
    </a:custClr>
    <a:custClr name="Ice-blue">
      <a:srgbClr val="CCEBED"/>
    </a:custClr>
    <a:custClr name="Ice-blue dark 1">
      <a:srgbClr val="A9DAE0"/>
    </a:custClr>
    <a:custClr name="Ice-blue dark 2">
      <a:srgbClr val="47BCC5"/>
    </a:custClr>
    <a:custClr name="Ice-blue dark 3">
      <a:srgbClr val="0F94A7"/>
    </a:custClr>
    <a:custClr>
      <a:srgbClr val="FFFFFF"/>
    </a:custClr>
    <a:custClr>
      <a:srgbClr val="FFFFFF"/>
    </a:custClr>
    <a:custClr name="Yellow">
      <a:srgbClr val="F8E89D"/>
    </a:custClr>
    <a:custClr name="Yellow dark 1">
      <a:srgbClr val="F7DB6F"/>
    </a:custClr>
    <a:custClr name="Yellow dark 2">
      <a:srgbClr val="FAD73B"/>
    </a:custClr>
    <a:custClr name="Yellow dark 3">
      <a:srgbClr val="F6CB00"/>
    </a:custClr>
    <a:custClr name="Orange">
      <a:srgbClr val="F7DCBB"/>
    </a:custClr>
    <a:custClr name="Orange dark 1">
      <a:srgbClr val="F3C591"/>
    </a:custClr>
    <a:custClr name="Orange dark 2">
      <a:srgbClr val="EFA56D"/>
    </a:custClr>
    <a:custClr name="Orange dark 3">
      <a:srgbClr val="E87A16"/>
    </a:custClr>
    <a:custClr>
      <a:srgbClr val="FFFFFF"/>
    </a:custClr>
    <a:custClr name="Warm Grey light">
      <a:srgbClr val="EBE6D8"/>
    </a:custClr>
    <a:custClr name="Warm Grey">
      <a:srgbClr val="D9D5C7"/>
    </a:custClr>
    <a:custClr name="Warm Grey dark 1">
      <a:srgbClr val="BBB9AD"/>
    </a:custClr>
    <a:custClr name="Warm Grey dark 2">
      <a:srgbClr val="807E6F"/>
    </a:custClr>
    <a:custClr name="Warm Grey dark 3">
      <a:srgbClr val="545241"/>
    </a:custClr>
    <a:custClr name="ERGO Red">
      <a:srgbClr val="BF1528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Traffic-light Red">
      <a:srgbClr val="BF1528"/>
    </a:custClr>
    <a:custClr name="Traffic-light Yellow">
      <a:srgbClr val="F6CB00"/>
    </a:custClr>
    <a:custClr name="Traffic-light Green">
      <a:srgbClr val="009284"/>
    </a:custClr>
  </a:custClrLst>
  <a:extLst>
    <a:ext uri="{05A4C25C-085E-4340-85A3-A5531E510DB2}">
      <thm15:themeFamily xmlns:thm15="http://schemas.microsoft.com/office/thememl/2012/main" name="ERGO_PowerPoint_Sample_Slides_EN_230707" id="{E367DD81-67FF-F24F-B69D-E08C4814093D}" vid="{52ADF922-BEC8-3B45-A0F2-FA4E009EA98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2ec966-5f5f-4125-b383-56bd21df414b">
      <Terms xmlns="http://schemas.microsoft.com/office/infopath/2007/PartnerControls"/>
    </lcf76f155ced4ddcb4097134ff3c332f>
    <TaxCatchAll xmlns="ca729617-940b-463d-a580-46cc6a3ad9d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02B516A2A37748A0A35FFC0A846188" ma:contentTypeVersion="24" ma:contentTypeDescription="Create a new document." ma:contentTypeScope="" ma:versionID="f6278496691c737ef9a7250412342dc1">
  <xsd:schema xmlns:xsd="http://www.w3.org/2001/XMLSchema" xmlns:xs="http://www.w3.org/2001/XMLSchema" xmlns:p="http://schemas.microsoft.com/office/2006/metadata/properties" xmlns:ns2="272ec966-5f5f-4125-b383-56bd21df414b" xmlns:ns3="ca729617-940b-463d-a580-46cc6a3ad9da" targetNamespace="http://schemas.microsoft.com/office/2006/metadata/properties" ma:root="true" ma:fieldsID="7a6fe764e3fe137c2efd5f9d66239bc9" ns2:_="" ns3:_="">
    <xsd:import namespace="272ec966-5f5f-4125-b383-56bd21df414b"/>
    <xsd:import namespace="ca729617-940b-463d-a580-46cc6a3ad9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3:TaxCatchAll" minOccurs="0"/>
                <xsd:element ref="ns3:TaxCatchAllLabe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ec966-5f5f-4125-b383-56bd21df41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3c6f0c0-389c-4324-ac00-59fc67b57e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29617-940b-463d-a580-46cc6a3ad9da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d84a541e-aff8-4e27-919f-fed006cca063}" ma:internalName="TaxCatchAll" ma:showField="CatchAllData" ma:web="98355999-96b9-4b56-84ca-b8c91d1ccb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d84a541e-aff8-4e27-919f-fed006cca063}" ma:internalName="TaxCatchAllLabel" ma:readOnly="true" ma:showField="CatchAllDataLabel" ma:web="98355999-96b9-4b56-84ca-b8c91d1ccb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f3c6f0c0-389c-4324-ac00-59fc67b57edf" ContentTypeId="0x0101" PreviousValue="false"/>
</file>

<file path=customXml/itemProps1.xml><?xml version="1.0" encoding="utf-8"?>
<ds:datastoreItem xmlns:ds="http://schemas.openxmlformats.org/officeDocument/2006/customXml" ds:itemID="{1E87F035-CB6B-4B44-B47B-D87E03031928}">
  <ds:schemaRefs>
    <ds:schemaRef ds:uri="http://schemas.microsoft.com/office/2006/metadata/properties"/>
    <ds:schemaRef ds:uri="35334a82-e3a7-4e45-ada8-2e966f034340"/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277af5e-34f7-42f4-b7c8-6f1e97e2cd74"/>
  </ds:schemaRefs>
</ds:datastoreItem>
</file>

<file path=customXml/itemProps2.xml><?xml version="1.0" encoding="utf-8"?>
<ds:datastoreItem xmlns:ds="http://schemas.openxmlformats.org/officeDocument/2006/customXml" ds:itemID="{BBBB9E96-C731-44DB-94CB-E39DEACF9A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DC6214-7D27-4821-A71F-B9D0F547E619}"/>
</file>

<file path=customXml/itemProps4.xml><?xml version="1.0" encoding="utf-8"?>
<ds:datastoreItem xmlns:ds="http://schemas.openxmlformats.org/officeDocument/2006/customXml" ds:itemID="{692C777A-150E-45F1-A666-2CC1330FE050}"/>
</file>

<file path=docProps/app.xml><?xml version="1.0" encoding="utf-8"?>
<Properties xmlns="http://schemas.openxmlformats.org/officeDocument/2006/extended-properties" xmlns:vt="http://schemas.openxmlformats.org/officeDocument/2006/docPropsVTypes">
  <Template>ERGO Sample Slides 2023 (Englisch)</Template>
  <TotalTime>0</TotalTime>
  <Words>164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 2</vt:lpstr>
      <vt:lpstr>ERGO_EN PPT</vt:lpstr>
      <vt:lpstr>think-cell Slide</vt:lpstr>
      <vt:lpstr>Organizational chart (legal view) | 20.02.2026</vt:lpstr>
    </vt:vector>
  </TitlesOfParts>
  <Company>ITERGO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Structure Day 1</dc:title>
  <dc:creator>Mangels, Konstantin (IX1)</dc:creator>
  <cp:lastModifiedBy>Lindberg Christine - ERGO Forsikring A S</cp:lastModifiedBy>
  <cp:revision>56</cp:revision>
  <cp:lastPrinted>2018-11-27T13:34:02Z</cp:lastPrinted>
  <dcterms:created xsi:type="dcterms:W3CDTF">2024-04-24T14:25:31Z</dcterms:created>
  <dcterms:modified xsi:type="dcterms:W3CDTF">2026-02-24T12:52:53Z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0x0101004A02B516A2A37748A0A35FFC0A846188</vt:lpwstr>
  </property>
  <property fmtid="{D5CDD505-2E9C-101B-9397-08002B2CF9AE}" pid="3" name="MediaServiceImageTags">
    <vt:lpwstr/>
  </property>
  <property fmtid="{D5CDD505-2E9C-101B-9397-08002B2CF9AE}" pid="4" name="MSIP_Label_fb71c4c1-0b28-445a-8b95-86a09c7d57a9_Enabled">
    <vt:lpwstr>true</vt:lpwstr>
  </property>
  <property fmtid="{D5CDD505-2E9C-101B-9397-08002B2CF9AE}" pid="5" name="MSIP_Label_fb71c4c1-0b28-445a-8b95-86a09c7d57a9_SetDate">
    <vt:lpwstr>2024-06-18T20:03:36Z</vt:lpwstr>
  </property>
  <property fmtid="{D5CDD505-2E9C-101B-9397-08002B2CF9AE}" pid="6" name="MSIP_Label_fb71c4c1-0b28-445a-8b95-86a09c7d57a9_Method">
    <vt:lpwstr>Privileged</vt:lpwstr>
  </property>
  <property fmtid="{D5CDD505-2E9C-101B-9397-08002B2CF9AE}" pid="7" name="MSIP_Label_fb71c4c1-0b28-445a-8b95-86a09c7d57a9_Name">
    <vt:lpwstr>C3 Confidential Footer</vt:lpwstr>
  </property>
  <property fmtid="{D5CDD505-2E9C-101B-9397-08002B2CF9AE}" pid="8" name="MSIP_Label_fb71c4c1-0b28-445a-8b95-86a09c7d57a9_SiteId">
    <vt:lpwstr>b81b1bcc-4864-4917-b597-9deb35336ab7</vt:lpwstr>
  </property>
  <property fmtid="{D5CDD505-2E9C-101B-9397-08002B2CF9AE}" pid="9" name="MSIP_Label_fb71c4c1-0b28-445a-8b95-86a09c7d57a9_ActionId">
    <vt:lpwstr>e31c39c5-c9e0-4d96-9f08-26f155902594</vt:lpwstr>
  </property>
  <property fmtid="{D5CDD505-2E9C-101B-9397-08002B2CF9AE}" pid="10" name="MSIP_Label_fb71c4c1-0b28-445a-8b95-86a09c7d57a9_ContentBits">
    <vt:lpwstr>2</vt:lpwstr>
  </property>
  <property fmtid="{D5CDD505-2E9C-101B-9397-08002B2CF9AE}" pid="11" name="ClassificationContentMarkingFooterLocations">
    <vt:lpwstr>ERGO_EN PPT:6</vt:lpwstr>
  </property>
  <property fmtid="{D5CDD505-2E9C-101B-9397-08002B2CF9AE}" pid="12" name="ClassificationContentMarkingFooterText">
    <vt:lpwstr>(C3) Confidential</vt:lpwstr>
  </property>
  <property fmtid="{D5CDD505-2E9C-101B-9397-08002B2CF9AE}" pid="13" name="MSIP_Label_c6dace53-bb26-49c1-b263-21baa9bbd689_Enabled">
    <vt:lpwstr>true</vt:lpwstr>
  </property>
  <property fmtid="{D5CDD505-2E9C-101B-9397-08002B2CF9AE}" pid="14" name="MSIP_Label_c6dace53-bb26-49c1-b263-21baa9bbd689_SetDate">
    <vt:lpwstr>2026-02-24T11:58:31Z</vt:lpwstr>
  </property>
  <property fmtid="{D5CDD505-2E9C-101B-9397-08002B2CF9AE}" pid="15" name="MSIP_Label_c6dace53-bb26-49c1-b263-21baa9bbd689_Method">
    <vt:lpwstr>Privileged</vt:lpwstr>
  </property>
  <property fmtid="{D5CDD505-2E9C-101B-9397-08002B2CF9AE}" pid="16" name="MSIP_Label_c6dace53-bb26-49c1-b263-21baa9bbd689_Name">
    <vt:lpwstr>c6dace53-bb26-49c1-b263-21baa9bbd689</vt:lpwstr>
  </property>
  <property fmtid="{D5CDD505-2E9C-101B-9397-08002B2CF9AE}" pid="17" name="MSIP_Label_c6dace53-bb26-49c1-b263-21baa9bbd689_SiteId">
    <vt:lpwstr>582259a1-dcaa-4cca-b1cf-e60d3f045ecd</vt:lpwstr>
  </property>
  <property fmtid="{D5CDD505-2E9C-101B-9397-08002B2CF9AE}" pid="18" name="MSIP_Label_c6dace53-bb26-49c1-b263-21baa9bbd689_ActionId">
    <vt:lpwstr>e5a74d94-98b3-4c6e-811c-39aeff2dd1ff</vt:lpwstr>
  </property>
  <property fmtid="{D5CDD505-2E9C-101B-9397-08002B2CF9AE}" pid="19" name="MSIP_Label_c6dace53-bb26-49c1-b263-21baa9bbd689_ContentBits">
    <vt:lpwstr>0</vt:lpwstr>
  </property>
  <property fmtid="{D5CDD505-2E9C-101B-9397-08002B2CF9AE}" pid="20" name="MSIP_Label_c6dace53-bb26-49c1-b263-21baa9bbd689_Tag">
    <vt:lpwstr>10, 0, 1, 1</vt:lpwstr>
  </property>
</Properties>
</file>